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68" r:id="rId4"/>
    <p:sldId id="257" r:id="rId5"/>
    <p:sldId id="258" r:id="rId6"/>
    <p:sldId id="260" r:id="rId7"/>
    <p:sldId id="261" r:id="rId8"/>
    <p:sldId id="269" r:id="rId9"/>
    <p:sldId id="263" r:id="rId10"/>
    <p:sldId id="264" r:id="rId11"/>
    <p:sldId id="265" r:id="rId12"/>
    <p:sldId id="266" r:id="rId13"/>
    <p:sldId id="271" r:id="rId14"/>
    <p:sldId id="272" r:id="rId15"/>
    <p:sldId id="270" r:id="rId16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6B80"/>
    <a:srgbClr val="FAF7F7"/>
    <a:srgbClr val="FB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9"/>
    <p:restoredTop sz="94673"/>
  </p:normalViewPr>
  <p:slideViewPr>
    <p:cSldViewPr snapToGrid="0">
      <p:cViewPr>
        <p:scale>
          <a:sx n="65" d="100"/>
          <a:sy n="65" d="100"/>
        </p:scale>
        <p:origin x="608" y="83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11.png"/><Relationship Id="rId2" Type="http://schemas.openxmlformats.org/officeDocument/2006/relationships/image" Target="../media/image32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26.png"/><Relationship Id="rId9" Type="http://schemas.openxmlformats.org/officeDocument/2006/relationships/image" Target="../media/image38.pn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1"/>
          <p:cNvSpPr txBox="1"/>
          <p:nvPr/>
        </p:nvSpPr>
        <p:spPr>
          <a:xfrm>
            <a:off x="8816577" y="7351456"/>
            <a:ext cx="3191183" cy="326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2800"/>
              </a:lnSpc>
              <a:defRPr sz="19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lang="en-US" dirty="0"/>
              <a:t>Papadopoulos</a:t>
            </a:r>
            <a:r>
              <a:rPr dirty="0"/>
              <a:t> </a:t>
            </a:r>
            <a:r>
              <a:rPr lang="en-US" dirty="0"/>
              <a:t>Panagiotis</a:t>
            </a:r>
            <a:r>
              <a:rPr dirty="0"/>
              <a:t> 10697</a:t>
            </a:r>
          </a:p>
        </p:txBody>
      </p:sp>
      <p:pic>
        <p:nvPicPr>
          <p:cNvPr id="150" name="pasted-movie.png" descr="pasted-movie.png"/>
          <p:cNvPicPr preferRelativeResize="0">
            <a:picLocks/>
          </p:cNvPicPr>
          <p:nvPr/>
        </p:nvPicPr>
        <p:blipFill>
          <a:blip r:embed="rId2"/>
          <a:srcRect l="47909" t="202" r="27248" b="202"/>
          <a:stretch>
            <a:fillRect/>
          </a:stretch>
        </p:blipFill>
        <p:spPr>
          <a:xfrm>
            <a:off x="-127080" y="-107564"/>
            <a:ext cx="5916762" cy="8445479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Ç"/>
          <p:cNvSpPr/>
          <p:nvPr/>
        </p:nvSpPr>
        <p:spPr>
          <a:xfrm rot="16200000">
            <a:off x="-812497" y="4300059"/>
            <a:ext cx="12964518" cy="375842"/>
          </a:xfrm>
          <a:prstGeom prst="rect">
            <a:avLst/>
          </a:prstGeom>
          <a:solidFill>
            <a:srgbClr val="4A87C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r>
              <a:t>Ç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2CA2ED-1E74-ACB4-0F0D-FDBBA7B69592}"/>
              </a:ext>
            </a:extLst>
          </p:cNvPr>
          <p:cNvGrpSpPr/>
          <p:nvPr/>
        </p:nvGrpSpPr>
        <p:grpSpPr>
          <a:xfrm>
            <a:off x="6153403" y="2547646"/>
            <a:ext cx="5664369" cy="2264693"/>
            <a:chOff x="5224013" y="2675110"/>
            <a:chExt cx="5664369" cy="2264693"/>
          </a:xfrm>
        </p:grpSpPr>
        <p:sp>
          <p:nvSpPr>
            <p:cNvPr id="120" name="Text 0"/>
            <p:cNvSpPr txBox="1"/>
            <p:nvPr/>
          </p:nvSpPr>
          <p:spPr>
            <a:xfrm>
              <a:off x="5224013" y="2675110"/>
              <a:ext cx="4428674" cy="75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ts val="5500"/>
                </a:lnSpc>
                <a:defRPr sz="4100">
                  <a:solidFill>
                    <a:srgbClr val="201B18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lang="en-US" sz="6000" dirty="0" err="1"/>
                <a:t>GenEmoji</a:t>
              </a:r>
              <a:endParaRPr lang="en-US" sz="60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843C35E-0CC7-523B-4156-C096674CFCB3}"/>
                </a:ext>
              </a:extLst>
            </p:cNvPr>
            <p:cNvSpPr txBox="1"/>
            <p:nvPr/>
          </p:nvSpPr>
          <p:spPr>
            <a:xfrm>
              <a:off x="5224013" y="3542088"/>
              <a:ext cx="5326348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200" dirty="0"/>
                <a:t>Converting Natural Language to Emoji Compositions via DRL, GA, and Fuzzy Logic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C57413B-DE8F-52BA-30D1-2A05F4C903A0}"/>
                </a:ext>
              </a:extLst>
            </p:cNvPr>
            <p:cNvSpPr txBox="1"/>
            <p:nvPr/>
          </p:nvSpPr>
          <p:spPr>
            <a:xfrm>
              <a:off x="5224013" y="4570473"/>
              <a:ext cx="566436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r>
                <a:rPr lang="en-US" dirty="0"/>
                <a:t>Computational Intelligence – Deep Reinforcement Learning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asted-movie.png" descr="pasted-movie.png"/>
          <p:cNvPicPr>
            <a:picLocks noChangeAspect="1"/>
          </p:cNvPicPr>
          <p:nvPr/>
        </p:nvPicPr>
        <p:blipFill>
          <a:blip r:embed="rId2"/>
          <a:srcRect l="34023" t="85" r="29794" b="85"/>
          <a:stretch>
            <a:fillRect/>
          </a:stretch>
        </p:blipFill>
        <p:spPr>
          <a:xfrm>
            <a:off x="9352774" y="-98561"/>
            <a:ext cx="5403780" cy="8393508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riangle"/>
          <p:cNvSpPr/>
          <p:nvPr/>
        </p:nvSpPr>
        <p:spPr>
          <a:xfrm>
            <a:off x="8830556" y="129044"/>
            <a:ext cx="8280270" cy="8363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339" name="Text 0"/>
          <p:cNvSpPr txBox="1"/>
          <p:nvPr/>
        </p:nvSpPr>
        <p:spPr>
          <a:xfrm>
            <a:off x="457199" y="368300"/>
            <a:ext cx="13653247" cy="686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Training Agents &amp; Designing the Reward Function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1E1F73-D31D-5E28-6C7E-AB161AE66588}"/>
              </a:ext>
            </a:extLst>
          </p:cNvPr>
          <p:cNvGrpSpPr/>
          <p:nvPr/>
        </p:nvGrpSpPr>
        <p:grpSpPr>
          <a:xfrm>
            <a:off x="6734361" y="1802171"/>
            <a:ext cx="5836024" cy="4153392"/>
            <a:chOff x="6734361" y="1735822"/>
            <a:chExt cx="5836024" cy="415339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3BD1079-E9A1-476B-7DE4-CEBD44B628F7}"/>
                </a:ext>
              </a:extLst>
            </p:cNvPr>
            <p:cNvGrpSpPr/>
            <p:nvPr/>
          </p:nvGrpSpPr>
          <p:grpSpPr>
            <a:xfrm>
              <a:off x="6734361" y="1735822"/>
              <a:ext cx="5836024" cy="4153392"/>
              <a:chOff x="6734361" y="1735822"/>
              <a:chExt cx="5836024" cy="4153392"/>
            </a:xfrm>
          </p:grpSpPr>
          <p:sp>
            <p:nvSpPr>
              <p:cNvPr id="6" name="Shape 7">
                <a:extLst>
                  <a:ext uri="{FF2B5EF4-FFF2-40B4-BE49-F238E27FC236}">
                    <a16:creationId xmlns:a16="http://schemas.microsoft.com/office/drawing/2014/main" id="{AFE13CB0-E16B-6D56-11FB-7F7571A55935}"/>
                  </a:ext>
                </a:extLst>
              </p:cNvPr>
              <p:cNvSpPr/>
              <p:nvPr/>
            </p:nvSpPr>
            <p:spPr>
              <a:xfrm>
                <a:off x="6734361" y="1735822"/>
                <a:ext cx="5836024" cy="3174265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1" name="Shape 7">
                <a:extLst>
                  <a:ext uri="{FF2B5EF4-FFF2-40B4-BE49-F238E27FC236}">
                    <a16:creationId xmlns:a16="http://schemas.microsoft.com/office/drawing/2014/main" id="{8B9CA859-1C09-078F-5E56-9874252622F6}"/>
                  </a:ext>
                </a:extLst>
              </p:cNvPr>
              <p:cNvSpPr/>
              <p:nvPr/>
            </p:nvSpPr>
            <p:spPr>
              <a:xfrm>
                <a:off x="6734361" y="4690511"/>
                <a:ext cx="4771032" cy="1198703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3" name="Shape 7">
                <a:extLst>
                  <a:ext uri="{FF2B5EF4-FFF2-40B4-BE49-F238E27FC236}">
                    <a16:creationId xmlns:a16="http://schemas.microsoft.com/office/drawing/2014/main" id="{D3775AF4-3B25-0F08-B518-43D82AEC1892}"/>
                  </a:ext>
                </a:extLst>
              </p:cNvPr>
              <p:cNvSpPr/>
              <p:nvPr/>
            </p:nvSpPr>
            <p:spPr>
              <a:xfrm>
                <a:off x="11418855" y="4891441"/>
                <a:ext cx="635809" cy="492502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4" name="Shape 7">
                <a:extLst>
                  <a:ext uri="{FF2B5EF4-FFF2-40B4-BE49-F238E27FC236}">
                    <a16:creationId xmlns:a16="http://schemas.microsoft.com/office/drawing/2014/main" id="{7477D01F-E017-3A95-320B-F127ABC9C4DD}"/>
                  </a:ext>
                </a:extLst>
              </p:cNvPr>
              <p:cNvSpPr/>
              <p:nvPr/>
            </p:nvSpPr>
            <p:spPr>
              <a:xfrm>
                <a:off x="11494957" y="5309497"/>
                <a:ext cx="212399" cy="329052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371281-B515-F495-F2ED-6487119A5B49}"/>
                </a:ext>
              </a:extLst>
            </p:cNvPr>
            <p:cNvSpPr txBox="1"/>
            <p:nvPr/>
          </p:nvSpPr>
          <p:spPr>
            <a:xfrm>
              <a:off x="7706933" y="1942230"/>
              <a:ext cx="3105221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400" dirty="0"/>
                <a:t>Architectures Tested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77E259-79CF-C152-4C25-3A02FC54C764}"/>
                </a:ext>
              </a:extLst>
            </p:cNvPr>
            <p:cNvSpPr txBox="1"/>
            <p:nvPr/>
          </p:nvSpPr>
          <p:spPr>
            <a:xfrm>
              <a:off x="6852246" y="2493735"/>
              <a:ext cx="5556277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All agents trained from scratch using </a:t>
              </a:r>
              <a:r>
                <a:rPr lang="en-US" sz="2100" b="1" dirty="0"/>
                <a:t>PPO</a:t>
              </a:r>
              <a:r>
                <a:rPr lang="en-US" sz="2100" dirty="0"/>
                <a:t> with </a:t>
              </a:r>
              <a:r>
                <a:rPr lang="en-US" sz="2100" dirty="0" err="1"/>
                <a:t>ent_coef</a:t>
              </a:r>
              <a:r>
                <a:rPr lang="en-US" sz="2100" dirty="0"/>
                <a:t>=0.1 and </a:t>
              </a:r>
              <a:r>
                <a:rPr lang="en-US" sz="2100" b="1" dirty="0"/>
                <a:t>CPU</a:t>
              </a:r>
              <a:r>
                <a:rPr lang="en-US" sz="2100" dirty="0"/>
                <a:t> only: </a:t>
              </a:r>
            </a:p>
          </p:txBody>
        </p:sp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58EEAB15-31F3-A8EA-EEEB-ACD9C90AB8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t="21844" r="28627" b="36972"/>
            <a:stretch>
              <a:fillRect/>
            </a:stretch>
          </p:blipFill>
          <p:spPr bwMode="auto">
            <a:xfrm>
              <a:off x="6852246" y="1939963"/>
              <a:ext cx="574895" cy="553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93EEC8-A329-6E73-C496-FB9F53551EB1}"/>
                </a:ext>
              </a:extLst>
            </p:cNvPr>
            <p:cNvSpPr txBox="1"/>
            <p:nvPr/>
          </p:nvSpPr>
          <p:spPr>
            <a:xfrm>
              <a:off x="7228558" y="3195184"/>
              <a:ext cx="5209629" cy="2677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mlp_32x2 – Lightweight baseline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mlp_64x2 – Intermediate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mlp_128x1 – Balanced, best performance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mlp_128x2 – More stable, slower to converge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mlp_256x2 – High capacity, prone to overfitting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mlp_128x3 – Deepest, unstable</a:t>
              </a:r>
              <a:endParaRPr kumimoji="0" lang="en-US" sz="2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362" name="Ç"/>
          <p:cNvSpPr/>
          <p:nvPr/>
        </p:nvSpPr>
        <p:spPr>
          <a:xfrm rot="18900000">
            <a:off x="5863375" y="4804003"/>
            <a:ext cx="12964517" cy="375841"/>
          </a:xfrm>
          <a:prstGeom prst="rect">
            <a:avLst/>
          </a:prstGeom>
          <a:solidFill>
            <a:srgbClr val="5A8D9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r>
              <a:t>Ç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DA9F6BB-35CD-2EE6-14DF-D86534C00CC8}"/>
              </a:ext>
            </a:extLst>
          </p:cNvPr>
          <p:cNvGrpSpPr/>
          <p:nvPr/>
        </p:nvGrpSpPr>
        <p:grpSpPr>
          <a:xfrm>
            <a:off x="150654" y="6855610"/>
            <a:ext cx="8694271" cy="976397"/>
            <a:chOff x="314396" y="6915163"/>
            <a:chExt cx="8694271" cy="97639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A24B634-BFCF-673D-603C-7FBBFB66C98D}"/>
                </a:ext>
              </a:extLst>
            </p:cNvPr>
            <p:cNvGrpSpPr/>
            <p:nvPr/>
          </p:nvGrpSpPr>
          <p:grpSpPr>
            <a:xfrm>
              <a:off x="314396" y="6915163"/>
              <a:ext cx="8694271" cy="976397"/>
              <a:chOff x="188435" y="6691768"/>
              <a:chExt cx="7896523" cy="976397"/>
            </a:xfrm>
          </p:grpSpPr>
          <p:sp>
            <p:nvSpPr>
              <p:cNvPr id="23" name="Shape 7">
                <a:extLst>
                  <a:ext uri="{FF2B5EF4-FFF2-40B4-BE49-F238E27FC236}">
                    <a16:creationId xmlns:a16="http://schemas.microsoft.com/office/drawing/2014/main" id="{BE4A6DA7-8A2D-9B3F-9F00-7E7191D1D84C}"/>
                  </a:ext>
                </a:extLst>
              </p:cNvPr>
              <p:cNvSpPr/>
              <p:nvPr/>
            </p:nvSpPr>
            <p:spPr>
              <a:xfrm>
                <a:off x="188435" y="6691768"/>
                <a:ext cx="7896523" cy="976397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431278-8C28-238D-44DB-11A2E700CC66}"/>
                  </a:ext>
                </a:extLst>
              </p:cNvPr>
              <p:cNvSpPr txBox="1"/>
              <p:nvPr/>
            </p:nvSpPr>
            <p:spPr>
              <a:xfrm>
                <a:off x="318415" y="6830774"/>
                <a:ext cx="7718255" cy="738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sz="2100" dirty="0"/>
                  <a:t>      The reward aligns visual structure with prompt semantics — not just image aesthetics.</a:t>
                </a:r>
              </a:p>
            </p:txBody>
          </p:sp>
        </p:grpSp>
        <p:pic>
          <p:nvPicPr>
            <p:cNvPr id="28" name="Picture 14">
              <a:extLst>
                <a:ext uri="{FF2B5EF4-FFF2-40B4-BE49-F238E27FC236}">
                  <a16:creationId xmlns:a16="http://schemas.microsoft.com/office/drawing/2014/main" id="{EE9DED74-B499-5989-DD2C-564BACEC7F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340" y="6975021"/>
              <a:ext cx="448479" cy="448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2113BA-1220-2799-7864-B3BE210031DF}"/>
              </a:ext>
            </a:extLst>
          </p:cNvPr>
          <p:cNvGrpSpPr/>
          <p:nvPr/>
        </p:nvGrpSpPr>
        <p:grpSpPr>
          <a:xfrm>
            <a:off x="150654" y="1802171"/>
            <a:ext cx="6454493" cy="4684108"/>
            <a:chOff x="223980" y="1314436"/>
            <a:chExt cx="6454493" cy="468410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0EFD11-C7C7-EF9E-4E6A-F4E7D0291C71}"/>
                </a:ext>
              </a:extLst>
            </p:cNvPr>
            <p:cNvGrpSpPr/>
            <p:nvPr/>
          </p:nvGrpSpPr>
          <p:grpSpPr>
            <a:xfrm>
              <a:off x="223980" y="1314436"/>
              <a:ext cx="6454493" cy="4684108"/>
              <a:chOff x="237455" y="1752529"/>
              <a:chExt cx="6454493" cy="4597919"/>
            </a:xfrm>
          </p:grpSpPr>
          <p:sp>
            <p:nvSpPr>
              <p:cNvPr id="17" name="Shape 7">
                <a:extLst>
                  <a:ext uri="{FF2B5EF4-FFF2-40B4-BE49-F238E27FC236}">
                    <a16:creationId xmlns:a16="http://schemas.microsoft.com/office/drawing/2014/main" id="{49BB4CD6-858F-E7C0-D41E-9C50FF5EDB13}"/>
                  </a:ext>
                </a:extLst>
              </p:cNvPr>
              <p:cNvSpPr/>
              <p:nvPr/>
            </p:nvSpPr>
            <p:spPr>
              <a:xfrm>
                <a:off x="237455" y="1752529"/>
                <a:ext cx="6393895" cy="4597919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ABB88E-2CAC-B746-0B69-7F06D1D1A706}"/>
                  </a:ext>
                </a:extLst>
              </p:cNvPr>
              <p:cNvSpPr txBox="1"/>
              <p:nvPr/>
            </p:nvSpPr>
            <p:spPr>
              <a:xfrm>
                <a:off x="898340" y="1917430"/>
                <a:ext cx="3456457" cy="4531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sz="2400" dirty="0"/>
                  <a:t>Reward Design Summary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31EB31-5B96-7D6A-F436-ADEDEDA13F30}"/>
                  </a:ext>
                </a:extLst>
              </p:cNvPr>
              <p:cNvSpPr txBox="1"/>
              <p:nvPr/>
            </p:nvSpPr>
            <p:spPr>
              <a:xfrm>
                <a:off x="327871" y="2502848"/>
                <a:ext cx="6364077" cy="29909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sz="2100" dirty="0"/>
                  <a:t>✔ Core emoji placement: center, medium size, layer = 1</a:t>
                </a:r>
              </a:p>
              <a:p>
                <a:r>
                  <a:rPr lang="en-US" sz="2100" dirty="0"/>
                  <a:t>✔ Accessory placement: near core, small, layer = 2</a:t>
                </a:r>
              </a:p>
              <a:p>
                <a:r>
                  <a:rPr lang="en-US" sz="2100" dirty="0"/>
                  <a:t>✔ Background: large, layer = 0</a:t>
                </a:r>
              </a:p>
              <a:p>
                <a:r>
                  <a:rPr lang="en-US" sz="2100" dirty="0"/>
                  <a:t>✔ Early stop if composition is clean</a:t>
                </a:r>
              </a:p>
              <a:p>
                <a:r>
                  <a:rPr lang="en-US" sz="2100" dirty="0"/>
                  <a:t>✔ Color bonus defined in reward function, but not</a:t>
                </a:r>
                <a:br>
                  <a:rPr lang="en-US" sz="2100" dirty="0"/>
                </a:br>
                <a:r>
                  <a:rPr lang="en-US" sz="2100" dirty="0"/>
                  <a:t>      triggered in current implementation</a:t>
                </a:r>
                <a:r>
                  <a:rPr lang="en-US" sz="2400" dirty="0"/>
                  <a:t> </a:t>
                </a:r>
                <a:endParaRPr lang="en-US" sz="2100" dirty="0"/>
              </a:p>
              <a:p>
                <a:endParaRPr lang="en-US" sz="2100" dirty="0"/>
              </a:p>
              <a:p>
                <a:r>
                  <a:rPr lang="en-US" sz="2100" dirty="0"/>
                  <a:t>✖ Penalties for:</a:t>
                </a:r>
              </a:p>
              <a:p>
                <a:r>
                  <a:rPr lang="en-US" sz="2100" dirty="0"/>
                  <a:t>  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059557-52C5-E89E-AA2F-403ED6B18F0D}"/>
                </a:ext>
              </a:extLst>
            </p:cNvPr>
            <p:cNvSpPr txBox="1"/>
            <p:nvPr/>
          </p:nvSpPr>
          <p:spPr>
            <a:xfrm>
              <a:off x="598682" y="4613551"/>
              <a:ext cx="2822245" cy="1384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US" sz="2100" dirty="0"/>
                <a:t>Repeated emojis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sz="2100" dirty="0"/>
                <a:t>Wrong layering/sizing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sz="2100" dirty="0"/>
                <a:t>Irrelevant symbols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sz="2100" dirty="0"/>
                <a:t>Missing required roles</a:t>
              </a:r>
              <a:endParaRPr kumimoji="0" lang="en-US" sz="2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pic>
        <p:nvPicPr>
          <p:cNvPr id="11268" name="Picture 4">
            <a:extLst>
              <a:ext uri="{FF2B5EF4-FFF2-40B4-BE49-F238E27FC236}">
                <a16:creationId xmlns:a16="http://schemas.microsoft.com/office/drawing/2014/main" id="{59540ED4-E690-82B2-00FF-1256B525A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34" y="1865835"/>
            <a:ext cx="693405" cy="69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asted-movie.png" descr="pasted-movie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34023" t="85" r="29794" b="85"/>
          <a:stretch>
            <a:fillRect/>
          </a:stretch>
        </p:blipFill>
        <p:spPr>
          <a:xfrm>
            <a:off x="9352774" y="-98561"/>
            <a:ext cx="5403780" cy="8393508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Triangle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831729" y="-66899"/>
            <a:ext cx="8280270" cy="8363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66" name="Text 0"/>
          <p:cNvSpPr txBox="1"/>
          <p:nvPr/>
        </p:nvSpPr>
        <p:spPr>
          <a:xfrm>
            <a:off x="457200" y="368300"/>
            <a:ext cx="10562095" cy="686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Best Agent Performance and Visual 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BC6E0E-B89C-4B3E-E778-E00E6CB07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284" y="4884394"/>
            <a:ext cx="4572000" cy="3352800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352D626-B0CD-03F0-4E94-D02C4E96F0E3}"/>
              </a:ext>
            </a:extLst>
          </p:cNvPr>
          <p:cNvGrpSpPr/>
          <p:nvPr/>
        </p:nvGrpSpPr>
        <p:grpSpPr>
          <a:xfrm>
            <a:off x="376081" y="1382771"/>
            <a:ext cx="5836024" cy="2789236"/>
            <a:chOff x="6734361" y="1735822"/>
            <a:chExt cx="5836024" cy="2789236"/>
          </a:xfrm>
        </p:grpSpPr>
        <p:sp>
          <p:nvSpPr>
            <p:cNvPr id="9" name="Shape 7">
              <a:extLst>
                <a:ext uri="{FF2B5EF4-FFF2-40B4-BE49-F238E27FC236}">
                  <a16:creationId xmlns:a16="http://schemas.microsoft.com/office/drawing/2014/main" id="{345E1ACB-7807-9B70-03DF-26F3F3E5142B}"/>
                </a:ext>
              </a:extLst>
            </p:cNvPr>
            <p:cNvSpPr/>
            <p:nvPr/>
          </p:nvSpPr>
          <p:spPr>
            <a:xfrm>
              <a:off x="6734361" y="1735822"/>
              <a:ext cx="5836024" cy="2789235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21C6AB-C13F-4B49-96B1-7E8772AE9FDB}"/>
                </a:ext>
              </a:extLst>
            </p:cNvPr>
            <p:cNvSpPr txBox="1"/>
            <p:nvPr/>
          </p:nvSpPr>
          <p:spPr>
            <a:xfrm>
              <a:off x="7706933" y="1942230"/>
              <a:ext cx="3105221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400" dirty="0"/>
                <a:t>Agent: </a:t>
              </a:r>
              <a:r>
                <a:rPr lang="en-US" sz="2400" b="1" dirty="0"/>
                <a:t>mlp_128x1</a:t>
              </a:r>
              <a:r>
                <a:rPr lang="en-US" sz="2400" dirty="0"/>
                <a:t>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D9DCB2-DE38-CC28-D089-6621D55931F4}"/>
                </a:ext>
              </a:extLst>
            </p:cNvPr>
            <p:cNvSpPr txBox="1"/>
            <p:nvPr/>
          </p:nvSpPr>
          <p:spPr>
            <a:xfrm>
              <a:off x="6852246" y="2493735"/>
              <a:ext cx="5556277" cy="2031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Total Timesteps: </a:t>
              </a:r>
              <a:r>
                <a:rPr lang="en-US" sz="2100" b="1" dirty="0"/>
                <a:t>25000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Training Time: </a:t>
              </a:r>
              <a:r>
                <a:rPr lang="en-US" sz="2100" b="1" dirty="0"/>
                <a:t>19 minutes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Mean reward: </a:t>
              </a:r>
              <a:r>
                <a:rPr lang="en-US" sz="2100" b="1" dirty="0"/>
                <a:t>+3.35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Max reward: </a:t>
              </a:r>
              <a:r>
                <a:rPr lang="en-US" sz="2100" b="1" dirty="0"/>
                <a:t>+10.5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Most </a:t>
              </a:r>
              <a:r>
                <a:rPr lang="en-US" sz="2100" b="1" dirty="0"/>
                <a:t>stable convergence </a:t>
              </a:r>
              <a:r>
                <a:rPr lang="en-US" sz="2100" dirty="0"/>
                <a:t>with expressive placements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966130-E39F-54A8-F21F-9DDBD15B9865}"/>
              </a:ext>
            </a:extLst>
          </p:cNvPr>
          <p:cNvGrpSpPr/>
          <p:nvPr/>
        </p:nvGrpSpPr>
        <p:grpSpPr>
          <a:xfrm>
            <a:off x="376081" y="4543250"/>
            <a:ext cx="3543738" cy="3543738"/>
            <a:chOff x="5275296" y="4529461"/>
            <a:chExt cx="3543738" cy="3543738"/>
          </a:xfrm>
        </p:grpSpPr>
        <p:pic>
          <p:nvPicPr>
            <p:cNvPr id="15" name="Picture 14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605FFE95-03D6-EB23-663F-8FA84A03B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5296" y="4529461"/>
              <a:ext cx="3543738" cy="35437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B5A1CF-B0CE-88A2-9B88-3891855B07A5}"/>
                </a:ext>
              </a:extLst>
            </p:cNvPr>
            <p:cNvSpPr txBox="1"/>
            <p:nvPr/>
          </p:nvSpPr>
          <p:spPr>
            <a:xfrm>
              <a:off x="5287297" y="7750036"/>
              <a:ext cx="3283910" cy="3231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r>
                <a:rPr lang="en-US" sz="1500" i="1" dirty="0"/>
                <a:t>Example composition with reward: +10.5</a:t>
              </a:r>
              <a:endParaRPr lang="en-US" sz="15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2C37B4-4ABA-7055-10A5-A0099E2E64E9}"/>
              </a:ext>
            </a:extLst>
          </p:cNvPr>
          <p:cNvGrpSpPr/>
          <p:nvPr/>
        </p:nvGrpSpPr>
        <p:grpSpPr>
          <a:xfrm>
            <a:off x="6523686" y="1382771"/>
            <a:ext cx="7612748" cy="3432736"/>
            <a:chOff x="6523686" y="1382771"/>
            <a:chExt cx="7612748" cy="3432736"/>
          </a:xfrm>
        </p:grpSpPr>
        <p:sp>
          <p:nvSpPr>
            <p:cNvPr id="24" name="Shape 7">
              <a:extLst>
                <a:ext uri="{FF2B5EF4-FFF2-40B4-BE49-F238E27FC236}">
                  <a16:creationId xmlns:a16="http://schemas.microsoft.com/office/drawing/2014/main" id="{1FF3219D-640A-4EB3-1189-F58CD1804165}"/>
                </a:ext>
              </a:extLst>
            </p:cNvPr>
            <p:cNvSpPr/>
            <p:nvPr/>
          </p:nvSpPr>
          <p:spPr>
            <a:xfrm>
              <a:off x="6526942" y="1382771"/>
              <a:ext cx="7609492" cy="2031323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9" name="Shape 7">
              <a:extLst>
                <a:ext uri="{FF2B5EF4-FFF2-40B4-BE49-F238E27FC236}">
                  <a16:creationId xmlns:a16="http://schemas.microsoft.com/office/drawing/2014/main" id="{94850BB7-D642-428D-B00B-7CDF8BDFE34A}"/>
                </a:ext>
              </a:extLst>
            </p:cNvPr>
            <p:cNvSpPr/>
            <p:nvPr/>
          </p:nvSpPr>
          <p:spPr>
            <a:xfrm>
              <a:off x="6541991" y="3203669"/>
              <a:ext cx="7079741" cy="742892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1" name="Shape 7">
              <a:extLst>
                <a:ext uri="{FF2B5EF4-FFF2-40B4-BE49-F238E27FC236}">
                  <a16:creationId xmlns:a16="http://schemas.microsoft.com/office/drawing/2014/main" id="{0530426A-611E-0103-C6C7-331C59932A10}"/>
                </a:ext>
              </a:extLst>
            </p:cNvPr>
            <p:cNvSpPr/>
            <p:nvPr/>
          </p:nvSpPr>
          <p:spPr>
            <a:xfrm>
              <a:off x="6523686" y="3827559"/>
              <a:ext cx="6228487" cy="987948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2" name="Shape 7">
              <a:extLst>
                <a:ext uri="{FF2B5EF4-FFF2-40B4-BE49-F238E27FC236}">
                  <a16:creationId xmlns:a16="http://schemas.microsoft.com/office/drawing/2014/main" id="{A95F509A-3F27-A46C-C9C5-3AF72DEB4115}"/>
                </a:ext>
              </a:extLst>
            </p:cNvPr>
            <p:cNvSpPr/>
            <p:nvPr/>
          </p:nvSpPr>
          <p:spPr>
            <a:xfrm>
              <a:off x="12663849" y="3901250"/>
              <a:ext cx="523103" cy="541512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D921EC-E0B9-1A27-67D8-BC99D38C0397}"/>
              </a:ext>
            </a:extLst>
          </p:cNvPr>
          <p:cNvSpPr txBox="1"/>
          <p:nvPr/>
        </p:nvSpPr>
        <p:spPr>
          <a:xfrm>
            <a:off x="7177156" y="1470110"/>
            <a:ext cx="2478587" cy="4732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AA4579-5B6F-0ACD-808E-E1EF8FAAE092}"/>
              </a:ext>
            </a:extLst>
          </p:cNvPr>
          <p:cNvSpPr txBox="1"/>
          <p:nvPr/>
        </p:nvSpPr>
        <p:spPr>
          <a:xfrm>
            <a:off x="6541991" y="2099724"/>
            <a:ext cx="4712898" cy="415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1D5F6368-8D1D-7888-7521-0BCED4330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t="18919" r="20193" b="26126"/>
          <a:stretch>
            <a:fillRect/>
          </a:stretch>
        </p:blipFill>
        <p:spPr bwMode="auto">
          <a:xfrm>
            <a:off x="6641007" y="1497020"/>
            <a:ext cx="422084" cy="41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6" name="Ç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18900000">
            <a:off x="5863375" y="4804003"/>
            <a:ext cx="12964517" cy="375841"/>
          </a:xfrm>
          <a:prstGeom prst="rect">
            <a:avLst/>
          </a:prstGeom>
          <a:solidFill>
            <a:srgbClr val="5A8D9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r>
              <a:t>Ç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BEB794-CEB4-B516-B807-884CF7A9DDA6}"/>
              </a:ext>
            </a:extLst>
          </p:cNvPr>
          <p:cNvSpPr txBox="1"/>
          <p:nvPr/>
        </p:nvSpPr>
        <p:spPr>
          <a:xfrm>
            <a:off x="6571288" y="1844796"/>
            <a:ext cx="7727263" cy="30008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Reward trend indicates policy convergence across episodes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Color emoji was present in the pool but correctly avoided during placement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Background was rarely selected, limiting maximum reward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Non-deterministic sampling enabled variety, but reduced</a:t>
            </a:r>
            <a:br>
              <a:rPr lang="en-US" sz="2100" dirty="0"/>
            </a:br>
            <a:r>
              <a:rPr lang="en-US" sz="2100" dirty="0"/>
              <a:t>output consistency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Agent was trained on a fixed 4-role structure (core, 1</a:t>
            </a:r>
            <a:br>
              <a:rPr lang="en-US" sz="2100" dirty="0"/>
            </a:br>
            <a:r>
              <a:rPr lang="en-US" sz="2100" dirty="0"/>
              <a:t>modifier, 1 accessory, background) — performance </a:t>
            </a:r>
            <a:br>
              <a:rPr lang="en-US" sz="2100" dirty="0"/>
            </a:br>
            <a:r>
              <a:rPr lang="en-US" sz="2100" dirty="0"/>
              <a:t>degrades on prompts with different layouts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FA663F5-2EB0-7001-ECAE-508FCACE6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3" t="18573" r="22009" b="22659"/>
          <a:stretch>
            <a:fillRect/>
          </a:stretch>
        </p:blipFill>
        <p:spPr bwMode="auto">
          <a:xfrm>
            <a:off x="546233" y="1497020"/>
            <a:ext cx="541898" cy="55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asted-movie.png" descr="pasted-movie.png"/>
          <p:cNvPicPr>
            <a:picLocks noChangeAspect="1"/>
          </p:cNvPicPr>
          <p:nvPr/>
        </p:nvPicPr>
        <p:blipFill>
          <a:blip r:embed="rId2"/>
          <a:srcRect l="36106" r="33072"/>
          <a:stretch>
            <a:fillRect/>
          </a:stretch>
        </p:blipFill>
        <p:spPr>
          <a:xfrm>
            <a:off x="-92374" y="-86388"/>
            <a:ext cx="5583427" cy="8402546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Text 0"/>
          <p:cNvSpPr txBox="1"/>
          <p:nvPr/>
        </p:nvSpPr>
        <p:spPr>
          <a:xfrm>
            <a:off x="5998293" y="205774"/>
            <a:ext cx="7556422" cy="703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Tools and Libraries Used</a:t>
            </a:r>
          </a:p>
        </p:txBody>
      </p:sp>
      <p:sp>
        <p:nvSpPr>
          <p:cNvPr id="388" name="Rectangle"/>
          <p:cNvSpPr/>
          <p:nvPr/>
        </p:nvSpPr>
        <p:spPr>
          <a:xfrm rot="16200000">
            <a:off x="-916239" y="3926879"/>
            <a:ext cx="12964518" cy="375842"/>
          </a:xfrm>
          <a:prstGeom prst="rect">
            <a:avLst/>
          </a:prstGeom>
          <a:solidFill>
            <a:srgbClr val="576C8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E78D6D-CC9C-64C5-7BB6-5A4F7A10EE9B}"/>
              </a:ext>
            </a:extLst>
          </p:cNvPr>
          <p:cNvGrpSpPr/>
          <p:nvPr/>
        </p:nvGrpSpPr>
        <p:grpSpPr>
          <a:xfrm>
            <a:off x="6123745" y="1008973"/>
            <a:ext cx="8272641" cy="4492857"/>
            <a:chOff x="6123746" y="1253249"/>
            <a:chExt cx="8272641" cy="449285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E7A58C-68D8-BFC7-E307-4BD4EF83B026}"/>
                </a:ext>
              </a:extLst>
            </p:cNvPr>
            <p:cNvGrpSpPr/>
            <p:nvPr/>
          </p:nvGrpSpPr>
          <p:grpSpPr>
            <a:xfrm>
              <a:off x="6123746" y="1253249"/>
              <a:ext cx="8272641" cy="4492857"/>
              <a:chOff x="6123746" y="1253249"/>
              <a:chExt cx="8272641" cy="449285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BD5890D-2E14-3A34-70E7-2B63AD97441E}"/>
                  </a:ext>
                </a:extLst>
              </p:cNvPr>
              <p:cNvGrpSpPr/>
              <p:nvPr/>
            </p:nvGrpSpPr>
            <p:grpSpPr>
              <a:xfrm>
                <a:off x="6123746" y="1253249"/>
                <a:ext cx="8272641" cy="4492857"/>
                <a:chOff x="349433" y="1466836"/>
                <a:chExt cx="8272641" cy="4492857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835F75A1-D51A-D40A-CFFA-BB49D734010A}"/>
                    </a:ext>
                  </a:extLst>
                </p:cNvPr>
                <p:cNvGrpSpPr/>
                <p:nvPr/>
              </p:nvGrpSpPr>
              <p:grpSpPr>
                <a:xfrm>
                  <a:off x="349433" y="1466836"/>
                  <a:ext cx="8272641" cy="4492857"/>
                  <a:chOff x="362908" y="1902125"/>
                  <a:chExt cx="8272641" cy="4410188"/>
                </a:xfrm>
              </p:grpSpPr>
              <p:sp>
                <p:nvSpPr>
                  <p:cNvPr id="10" name="Shape 7">
                    <a:extLst>
                      <a:ext uri="{FF2B5EF4-FFF2-40B4-BE49-F238E27FC236}">
                        <a16:creationId xmlns:a16="http://schemas.microsoft.com/office/drawing/2014/main" id="{629309E9-1FA6-D315-566C-FDC1BE419794}"/>
                      </a:ext>
                    </a:extLst>
                  </p:cNvPr>
                  <p:cNvSpPr/>
                  <p:nvPr/>
                </p:nvSpPr>
                <p:spPr>
                  <a:xfrm>
                    <a:off x="362908" y="4077335"/>
                    <a:ext cx="4833127" cy="2234978"/>
                  </a:xfrm>
                  <a:prstGeom prst="roundRect">
                    <a:avLst>
                      <a:gd name="adj" fmla="val 1920"/>
                    </a:avLst>
                  </a:prstGeom>
                  <a:solidFill>
                    <a:srgbClr val="F9F7F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/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A910EC6-1E8D-AFD4-5EB3-E23D2A00A1C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04" y="1918961"/>
                    <a:ext cx="3456457" cy="45316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t">
                    <a:spAutoFit/>
                  </a:bodyPr>
                  <a:lstStyle/>
                  <a:p>
                    <a:r>
                      <a:rPr lang="en-US" sz="2400" dirty="0"/>
                      <a:t>Core Libraries</a:t>
                    </a:r>
                  </a:p>
                </p:txBody>
              </p:sp>
              <p:sp>
                <p:nvSpPr>
                  <p:cNvPr id="41" name="Shape 7">
                    <a:extLst>
                      <a:ext uri="{FF2B5EF4-FFF2-40B4-BE49-F238E27FC236}">
                        <a16:creationId xmlns:a16="http://schemas.microsoft.com/office/drawing/2014/main" id="{7D9A112A-0D38-002E-17C1-56282A03A84C}"/>
                      </a:ext>
                    </a:extLst>
                  </p:cNvPr>
                  <p:cNvSpPr/>
                  <p:nvPr/>
                </p:nvSpPr>
                <p:spPr>
                  <a:xfrm>
                    <a:off x="389855" y="1902125"/>
                    <a:ext cx="8245694" cy="3015392"/>
                  </a:xfrm>
                  <a:prstGeom prst="roundRect">
                    <a:avLst>
                      <a:gd name="adj" fmla="val 1920"/>
                    </a:avLst>
                  </a:prstGeom>
                  <a:solidFill>
                    <a:srgbClr val="F9F7F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/>
                  </a:p>
                </p:txBody>
              </p:sp>
            </p:grp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E6BCB13-7F76-EDA5-C239-DABF7ECFCED9}"/>
                    </a:ext>
                  </a:extLst>
                </p:cNvPr>
                <p:cNvSpPr txBox="1"/>
                <p:nvPr/>
              </p:nvSpPr>
              <p:spPr>
                <a:xfrm>
                  <a:off x="405644" y="1865659"/>
                  <a:ext cx="7616827" cy="39087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342900" lvl="2" indent="-342900">
                    <a:spcBef>
                      <a:spcPts val="12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100" b="1" dirty="0"/>
                    <a:t>		</a:t>
                  </a:r>
                  <a:r>
                    <a:rPr lang="en-US" sz="2100" dirty="0"/>
                    <a:t>   – Custom RL environment</a:t>
                  </a:r>
                </a:p>
                <a:p>
                  <a:pPr marL="342900" lvl="6" indent="-342900">
                    <a:spcBef>
                      <a:spcPts val="12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100" b="1" dirty="0"/>
                    <a:t>	Stable-Baselines3</a:t>
                  </a:r>
                  <a:r>
                    <a:rPr lang="en-US" sz="2100" dirty="0"/>
                    <a:t> – PPO training framework</a:t>
                  </a:r>
                </a:p>
                <a:p>
                  <a:pPr marL="342900" lvl="6" indent="-342900">
                    <a:spcBef>
                      <a:spcPts val="12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100" b="1" dirty="0"/>
                    <a:t>	</a:t>
                  </a:r>
                  <a:r>
                    <a:rPr lang="en-US" sz="2100" b="1" dirty="0" err="1"/>
                    <a:t>PyTorch</a:t>
                  </a:r>
                  <a:r>
                    <a:rPr lang="en-US" sz="2100" dirty="0"/>
                    <a:t> – Underlying neural network engine</a:t>
                  </a:r>
                </a:p>
                <a:p>
                  <a:pPr marL="342900" lvl="6" indent="-342900">
                    <a:spcBef>
                      <a:spcPts val="12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100" b="1" dirty="0"/>
                    <a:t>	Pillow (PIL)</a:t>
                  </a:r>
                  <a:r>
                    <a:rPr lang="en-US" sz="2100" dirty="0"/>
                    <a:t> – Emoji placement, scaling, and image rendering</a:t>
                  </a:r>
                </a:p>
                <a:p>
                  <a:pPr marL="342900" lvl="6" indent="-342900">
                    <a:spcBef>
                      <a:spcPts val="12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100" b="1" dirty="0"/>
                    <a:t>	OpenCV</a:t>
                  </a:r>
                  <a:r>
                    <a:rPr lang="en-US" sz="2100" dirty="0"/>
                    <a:t> – Optional image analysis (e.g., cv2.HoughCircles)</a:t>
                  </a:r>
                </a:p>
                <a:p>
                  <a:pPr marL="342900" lvl="6" indent="-342900">
                    <a:spcBef>
                      <a:spcPts val="12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100" b="1" dirty="0"/>
                    <a:t>	NumPy </a:t>
                  </a:r>
                  <a:r>
                    <a:rPr lang="en-US" sz="2100" dirty="0"/>
                    <a:t>– Math utilities</a:t>
                  </a:r>
                  <a:endParaRPr lang="en-US" sz="2100" b="1" dirty="0"/>
                </a:p>
                <a:p>
                  <a:pPr marL="342900" lvl="6" indent="-342900">
                    <a:spcBef>
                      <a:spcPts val="12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100" b="1" dirty="0"/>
                    <a:t>	Matplotlib – </a:t>
                  </a:r>
                  <a:r>
                    <a:rPr lang="en-US" sz="2100" dirty="0"/>
                    <a:t>Visualization</a:t>
                  </a:r>
                </a:p>
                <a:p>
                  <a:pPr marL="342900" lvl="6" indent="-342900">
                    <a:spcBef>
                      <a:spcPts val="12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100" b="1" dirty="0"/>
                    <a:t>	</a:t>
                  </a:r>
                  <a:r>
                    <a:rPr lang="en-US" sz="2100" b="1" dirty="0" err="1"/>
                    <a:t>Tqdm</a:t>
                  </a:r>
                  <a:r>
                    <a:rPr lang="en-US" sz="2100" dirty="0"/>
                    <a:t> – Progress bars</a:t>
                  </a:r>
                </a:p>
              </p:txBody>
            </p:sp>
          </p:grpSp>
          <p:pic>
            <p:nvPicPr>
              <p:cNvPr id="13314" name="Picture 2">
                <a:extLst>
                  <a:ext uri="{FF2B5EF4-FFF2-40B4-BE49-F238E27FC236}">
                    <a16:creationId xmlns:a16="http://schemas.microsoft.com/office/drawing/2014/main" id="{A0E783F8-A8B7-A007-A2B5-4B44136FE5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54" t="21047" r="21098" b="22035"/>
              <a:stretch>
                <a:fillRect/>
              </a:stretch>
            </p:blipFill>
            <p:spPr bwMode="auto">
              <a:xfrm>
                <a:off x="6179957" y="1257751"/>
                <a:ext cx="479221" cy="472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9D85D3F5-416C-F3AC-8804-27388C7647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476" y="1742866"/>
              <a:ext cx="2008094" cy="534489"/>
            </a:xfrm>
            <a:prstGeom prst="rect">
              <a:avLst/>
            </a:prstGeom>
            <a:noFill/>
            <a:effectLst>
              <a:glow rad="12700">
                <a:schemeClr val="bg1">
                  <a:alpha val="37716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>
              <a:extLst>
                <a:ext uri="{FF2B5EF4-FFF2-40B4-BE49-F238E27FC236}">
                  <a16:creationId xmlns:a16="http://schemas.microsoft.com/office/drawing/2014/main" id="{74178871-6B4E-5FA5-2454-2B44C2CA0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8277" y="2212918"/>
              <a:ext cx="547541" cy="477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8" name="Picture 6">
              <a:extLst>
                <a:ext uri="{FF2B5EF4-FFF2-40B4-BE49-F238E27FC236}">
                  <a16:creationId xmlns:a16="http://schemas.microsoft.com/office/drawing/2014/main" id="{71E45ACF-DD18-120C-6A3D-4B946E0F17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18" t="13568" r="31825" b="11999"/>
            <a:stretch>
              <a:fillRect/>
            </a:stretch>
          </p:blipFill>
          <p:spPr bwMode="auto">
            <a:xfrm>
              <a:off x="6563220" y="2748350"/>
              <a:ext cx="349571" cy="420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2" name="Picture 10">
              <a:extLst>
                <a:ext uri="{FF2B5EF4-FFF2-40B4-BE49-F238E27FC236}">
                  <a16:creationId xmlns:a16="http://schemas.microsoft.com/office/drawing/2014/main" id="{A3C45C9B-2255-2172-329A-C1650FB425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61" t="1773" r="10043" b="18124"/>
            <a:stretch>
              <a:fillRect/>
            </a:stretch>
          </p:blipFill>
          <p:spPr bwMode="auto">
            <a:xfrm>
              <a:off x="6502226" y="3210334"/>
              <a:ext cx="471557" cy="478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4" name="Picture 12">
              <a:extLst>
                <a:ext uri="{FF2B5EF4-FFF2-40B4-BE49-F238E27FC236}">
                  <a16:creationId xmlns:a16="http://schemas.microsoft.com/office/drawing/2014/main" id="{2807CEE3-1E8B-6C03-BAAB-ACFBA54D4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1655" y="3719624"/>
              <a:ext cx="520784" cy="434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6" name="Picture 14">
              <a:extLst>
                <a:ext uri="{FF2B5EF4-FFF2-40B4-BE49-F238E27FC236}">
                  <a16:creationId xmlns:a16="http://schemas.microsoft.com/office/drawing/2014/main" id="{0EFC698A-0D56-F2A8-AA7B-8E0E11418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0082" y="4182826"/>
              <a:ext cx="375844" cy="405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8" name="Picture 16">
              <a:extLst>
                <a:ext uri="{FF2B5EF4-FFF2-40B4-BE49-F238E27FC236}">
                  <a16:creationId xmlns:a16="http://schemas.microsoft.com/office/drawing/2014/main" id="{1549512B-4170-EAC7-3C07-B1A1C9098A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6534" y="4612308"/>
              <a:ext cx="489284" cy="489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0" name="Picture 18">
              <a:extLst>
                <a:ext uri="{FF2B5EF4-FFF2-40B4-BE49-F238E27FC236}">
                  <a16:creationId xmlns:a16="http://schemas.microsoft.com/office/drawing/2014/main" id="{B86EF074-0361-4142-D6FA-B4C345004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6716" y="5101592"/>
              <a:ext cx="449179" cy="449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AD398E-EEA9-51BD-987F-1E38589275A9}"/>
              </a:ext>
            </a:extLst>
          </p:cNvPr>
          <p:cNvGrpSpPr/>
          <p:nvPr/>
        </p:nvGrpSpPr>
        <p:grpSpPr>
          <a:xfrm>
            <a:off x="5998291" y="5657816"/>
            <a:ext cx="6089283" cy="2493104"/>
            <a:chOff x="5998292" y="5975471"/>
            <a:chExt cx="6089283" cy="249310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EA0AF50-FFBD-7C27-A9B6-62A65A46C595}"/>
                </a:ext>
              </a:extLst>
            </p:cNvPr>
            <p:cNvGrpSpPr/>
            <p:nvPr/>
          </p:nvGrpSpPr>
          <p:grpSpPr>
            <a:xfrm>
              <a:off x="5998292" y="5975471"/>
              <a:ext cx="6089283" cy="2493104"/>
              <a:chOff x="223980" y="4673912"/>
              <a:chExt cx="6089283" cy="249310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4EEBABF-B709-92FE-F043-3609E97CCF37}"/>
                  </a:ext>
                </a:extLst>
              </p:cNvPr>
              <p:cNvGrpSpPr/>
              <p:nvPr/>
            </p:nvGrpSpPr>
            <p:grpSpPr>
              <a:xfrm>
                <a:off x="223980" y="4673912"/>
                <a:ext cx="6089283" cy="2493104"/>
                <a:chOff x="237455" y="5050190"/>
                <a:chExt cx="6089283" cy="2447230"/>
              </a:xfrm>
            </p:grpSpPr>
            <p:sp>
              <p:nvSpPr>
                <p:cNvPr id="18" name="Shape 7">
                  <a:extLst>
                    <a:ext uri="{FF2B5EF4-FFF2-40B4-BE49-F238E27FC236}">
                      <a16:creationId xmlns:a16="http://schemas.microsoft.com/office/drawing/2014/main" id="{9656EA06-E762-CCCE-7883-EAE74F837595}"/>
                    </a:ext>
                  </a:extLst>
                </p:cNvPr>
                <p:cNvSpPr/>
                <p:nvPr/>
              </p:nvSpPr>
              <p:spPr>
                <a:xfrm>
                  <a:off x="237455" y="5050190"/>
                  <a:ext cx="4958582" cy="2447230"/>
                </a:xfrm>
                <a:prstGeom prst="roundRect">
                  <a:avLst>
                    <a:gd name="adj" fmla="val 1920"/>
                  </a:avLst>
                </a:prstGeom>
                <a:solidFill>
                  <a:srgbClr val="F9F7F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42BECC1-8091-485F-7991-AB76B27DC519}"/>
                    </a:ext>
                  </a:extLst>
                </p:cNvPr>
                <p:cNvSpPr txBox="1"/>
                <p:nvPr/>
              </p:nvSpPr>
              <p:spPr>
                <a:xfrm>
                  <a:off x="1080005" y="5086852"/>
                  <a:ext cx="5246733" cy="4531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r>
                    <a:rPr lang="en-US" sz="2400" dirty="0"/>
                    <a:t>Natural Language Processing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D4082D-5761-7D1D-F753-958F9BD1F564}"/>
                  </a:ext>
                </a:extLst>
              </p:cNvPr>
              <p:cNvSpPr txBox="1"/>
              <p:nvPr/>
            </p:nvSpPr>
            <p:spPr>
              <a:xfrm>
                <a:off x="405644" y="5172926"/>
                <a:ext cx="4776918" cy="13849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	      – POS tagging and dependency parsing</a:t>
                </a: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Custom logic for:</a:t>
                </a: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en-US" sz="2100" dirty="0"/>
              </a:p>
            </p:txBody>
          </p:sp>
        </p:grpSp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F2E8720D-73C3-880A-DE32-A3AD98033D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04" b="33089"/>
            <a:stretch>
              <a:fillRect/>
            </a:stretch>
          </p:blipFill>
          <p:spPr bwMode="auto">
            <a:xfrm>
              <a:off x="6597175" y="6552670"/>
              <a:ext cx="797285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2" name="Picture 20">
              <a:extLst>
                <a:ext uri="{FF2B5EF4-FFF2-40B4-BE49-F238E27FC236}">
                  <a16:creationId xmlns:a16="http://schemas.microsoft.com/office/drawing/2014/main" id="{AEFEA060-F3DC-28C8-C23E-FBBBC3CAC2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352" y="6008790"/>
              <a:ext cx="556605" cy="556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359564-406E-B015-4345-987ED037CCD5}"/>
              </a:ext>
            </a:extLst>
          </p:cNvPr>
          <p:cNvSpPr txBox="1"/>
          <p:nvPr/>
        </p:nvSpPr>
        <p:spPr>
          <a:xfrm>
            <a:off x="6502225" y="7089094"/>
            <a:ext cx="4085564" cy="1061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100" dirty="0"/>
              <a:t>keyword filtering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100" dirty="0"/>
              <a:t>fuzzy scoring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100" dirty="0"/>
              <a:t>role mapping</a:t>
            </a:r>
            <a:endParaRPr kumimoji="0" lang="en-US" sz="2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Shape 7">
            <a:extLst>
              <a:ext uri="{FF2B5EF4-FFF2-40B4-BE49-F238E27FC236}">
                <a16:creationId xmlns:a16="http://schemas.microsoft.com/office/drawing/2014/main" id="{5DDE847D-7602-84D5-CB7E-9F6F475EFD6E}"/>
              </a:ext>
            </a:extLst>
          </p:cNvPr>
          <p:cNvSpPr/>
          <p:nvPr/>
        </p:nvSpPr>
        <p:spPr>
          <a:xfrm>
            <a:off x="11040446" y="4180873"/>
            <a:ext cx="3355939" cy="3970046"/>
          </a:xfrm>
          <a:prstGeom prst="roundRect">
            <a:avLst>
              <a:gd name="adj" fmla="val 1920"/>
            </a:avLst>
          </a:prstGeom>
          <a:solidFill>
            <a:srgbClr val="F9F7F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/>
          </a:p>
        </p:txBody>
      </p:sp>
      <p:pic>
        <p:nvPicPr>
          <p:cNvPr id="13334" name="Picture 22">
            <a:extLst>
              <a:ext uri="{FF2B5EF4-FFF2-40B4-BE49-F238E27FC236}">
                <a16:creationId xmlns:a16="http://schemas.microsoft.com/office/drawing/2014/main" id="{E43CE3CB-C85F-FB34-62C9-5F1FC84E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369" y="4240902"/>
            <a:ext cx="570054" cy="57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>
            <a:extLst>
              <a:ext uri="{FF2B5EF4-FFF2-40B4-BE49-F238E27FC236}">
                <a16:creationId xmlns:a16="http://schemas.microsoft.com/office/drawing/2014/main" id="{C4CD0212-2E5B-F378-3E4A-45BF2AC1C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185" y="4858453"/>
            <a:ext cx="346824" cy="34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22D0863-65C8-8D40-2C60-F1B38D64750F}"/>
              </a:ext>
            </a:extLst>
          </p:cNvPr>
          <p:cNvSpPr txBox="1"/>
          <p:nvPr/>
        </p:nvSpPr>
        <p:spPr>
          <a:xfrm>
            <a:off x="11183910" y="4860114"/>
            <a:ext cx="3212475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        </a:t>
            </a:r>
            <a:r>
              <a:rPr lang="en-US" b="1" dirty="0" err="1"/>
              <a:t>emoji_images</a:t>
            </a:r>
            <a:r>
              <a:rPr lang="en-US" b="1" dirty="0"/>
              <a:t>/ </a:t>
            </a:r>
            <a:r>
              <a:rPr lang="en-US" dirty="0"/>
              <a:t>– PNG emoji dataset (from </a:t>
            </a:r>
            <a:r>
              <a:rPr lang="en-US" dirty="0" err="1"/>
              <a:t>Twemoji</a:t>
            </a:r>
            <a:r>
              <a:rPr lang="en-US" dirty="0"/>
              <a:t> GitHub)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        </a:t>
            </a:r>
            <a:r>
              <a:rPr lang="en-US" b="1" dirty="0" err="1"/>
              <a:t>emoji_fuzzy_scores.json</a:t>
            </a:r>
            <a:r>
              <a:rPr lang="en-US" b="1" dirty="0"/>
              <a:t> </a:t>
            </a:r>
            <a:r>
              <a:rPr lang="en-US" dirty="0"/>
              <a:t>– Based on tags and </a:t>
            </a:r>
            <a:r>
              <a:rPr lang="en-US" sz="1700" dirty="0"/>
              <a:t>descriptions</a:t>
            </a:r>
            <a:r>
              <a:rPr lang="en-US" dirty="0"/>
              <a:t> from:</a:t>
            </a:r>
            <a:br>
              <a:rPr lang="en-US" dirty="0"/>
            </a:br>
            <a:r>
              <a:rPr lang="en-US" i="1" dirty="0"/>
              <a:t>“</a:t>
            </a:r>
            <a:r>
              <a:rPr lang="en-US" i="1" dirty="0" err="1"/>
              <a:t>badrex</a:t>
            </a:r>
            <a:r>
              <a:rPr lang="en-US" i="1" dirty="0"/>
              <a:t>/LLM-generated-emoji-descriptions” </a:t>
            </a:r>
            <a:br>
              <a:rPr lang="en-US" i="1" dirty="0"/>
            </a:br>
            <a:r>
              <a:rPr lang="en-US" i="1" dirty="0"/>
              <a:t>(Hugging Face)</a:t>
            </a:r>
            <a:endParaRPr lang="en-US" sz="21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21BB25-3682-FB32-8CA0-2D93A16C18E8}"/>
              </a:ext>
            </a:extLst>
          </p:cNvPr>
          <p:cNvSpPr txBox="1"/>
          <p:nvPr/>
        </p:nvSpPr>
        <p:spPr>
          <a:xfrm>
            <a:off x="11863009" y="4295097"/>
            <a:ext cx="238222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400" dirty="0"/>
              <a:t>Data &amp; Resources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E09C43-B2D4-04E2-4AB5-F1000EB55822}"/>
              </a:ext>
            </a:extLst>
          </p:cNvPr>
          <p:cNvSpPr txBox="1"/>
          <p:nvPr/>
        </p:nvSpPr>
        <p:spPr>
          <a:xfrm>
            <a:off x="6840841" y="1046712"/>
            <a:ext cx="238222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400" dirty="0"/>
              <a:t>Core Libraries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913931-F694-BC7F-2F89-2E6925C834F5}"/>
              </a:ext>
            </a:extLst>
          </p:cNvPr>
          <p:cNvSpPr txBox="1"/>
          <p:nvPr/>
        </p:nvSpPr>
        <p:spPr>
          <a:xfrm>
            <a:off x="11460807" y="7378377"/>
            <a:ext cx="2935578" cy="615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700" dirty="0"/>
              <a:t>Fuzzy weights and role mapping designed manually</a:t>
            </a:r>
          </a:p>
        </p:txBody>
      </p:sp>
      <p:pic>
        <p:nvPicPr>
          <p:cNvPr id="13338" name="Picture 26">
            <a:extLst>
              <a:ext uri="{FF2B5EF4-FFF2-40B4-BE49-F238E27FC236}">
                <a16:creationId xmlns:a16="http://schemas.microsoft.com/office/drawing/2014/main" id="{A2B62790-EA21-56C9-B07E-EED87EB75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516" y="5714685"/>
            <a:ext cx="360980" cy="36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3FA2F-40A7-13F6-F8AB-20FE951EE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asted-movie.png" descr="pasted-movie.png">
            <a:extLst>
              <a:ext uri="{FF2B5EF4-FFF2-40B4-BE49-F238E27FC236}">
                <a16:creationId xmlns:a16="http://schemas.microsoft.com/office/drawing/2014/main" id="{A257D918-3FF5-384F-1791-CB006466B5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106" r="33072"/>
          <a:stretch>
            <a:fillRect/>
          </a:stretch>
        </p:blipFill>
        <p:spPr>
          <a:xfrm>
            <a:off x="-92374" y="-86388"/>
            <a:ext cx="5583427" cy="840254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riangle">
            <a:extLst>
              <a:ext uri="{FF2B5EF4-FFF2-40B4-BE49-F238E27FC236}">
                <a16:creationId xmlns:a16="http://schemas.microsoft.com/office/drawing/2014/main" id="{54C0E746-C5EE-E5D4-044A-9CC97571F5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2338605" y="-140278"/>
            <a:ext cx="8280270" cy="8363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86" name="Text 0">
            <a:extLst>
              <a:ext uri="{FF2B5EF4-FFF2-40B4-BE49-F238E27FC236}">
                <a16:creationId xmlns:a16="http://schemas.microsoft.com/office/drawing/2014/main" id="{6F017D24-0AA3-7223-EAE0-B55ED760DDF8}"/>
              </a:ext>
            </a:extLst>
          </p:cNvPr>
          <p:cNvSpPr txBox="1"/>
          <p:nvPr/>
        </p:nvSpPr>
        <p:spPr>
          <a:xfrm>
            <a:off x="180862" y="197099"/>
            <a:ext cx="7556422" cy="703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Authorship and Assistance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BA3516-BE58-748C-3491-16C9FF26F47F}"/>
              </a:ext>
            </a:extLst>
          </p:cNvPr>
          <p:cNvGrpSpPr/>
          <p:nvPr/>
        </p:nvGrpSpPr>
        <p:grpSpPr>
          <a:xfrm>
            <a:off x="1376161" y="1030120"/>
            <a:ext cx="10746882" cy="3081242"/>
            <a:chOff x="3393661" y="1273646"/>
            <a:chExt cx="10746882" cy="3081242"/>
          </a:xfrm>
        </p:grpSpPr>
        <p:sp>
          <p:nvSpPr>
            <p:cNvPr id="31" name="Shape 7">
              <a:extLst>
                <a:ext uri="{FF2B5EF4-FFF2-40B4-BE49-F238E27FC236}">
                  <a16:creationId xmlns:a16="http://schemas.microsoft.com/office/drawing/2014/main" id="{C9912BAD-EE7A-36EA-EA03-6EA613595BC9}"/>
                </a:ext>
              </a:extLst>
            </p:cNvPr>
            <p:cNvSpPr/>
            <p:nvPr/>
          </p:nvSpPr>
          <p:spPr>
            <a:xfrm>
              <a:off x="3393661" y="1273646"/>
              <a:ext cx="10191709" cy="3081242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898269-6C0D-B928-1018-9C0D77D2FF82}"/>
                </a:ext>
              </a:extLst>
            </p:cNvPr>
            <p:cNvSpPr txBox="1"/>
            <p:nvPr/>
          </p:nvSpPr>
          <p:spPr>
            <a:xfrm>
              <a:off x="3664271" y="1877643"/>
              <a:ext cx="10476272" cy="23544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100" dirty="0" err="1"/>
                <a:t>emoji_generation.py</a:t>
              </a:r>
              <a:r>
                <a:rPr lang="en-US" sz="2100" dirty="0"/>
                <a:t> – full genetic algorithm: crossover, mutation, multi-criteria fitness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100" dirty="0" err="1"/>
                <a:t>image_generation.py</a:t>
              </a:r>
              <a:r>
                <a:rPr lang="en-US" sz="2100" dirty="0"/>
                <a:t> – Gym-compatible DRL environment (</a:t>
              </a:r>
              <a:r>
                <a:rPr lang="en-US" sz="2100" dirty="0" err="1"/>
                <a:t>EmojiCompositionEnv</a:t>
              </a:r>
              <a:r>
                <a:rPr lang="en-US" sz="2100" dirty="0"/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100" dirty="0" err="1"/>
                <a:t>tokenization.py</a:t>
              </a:r>
              <a:r>
                <a:rPr lang="en-US" sz="2100" dirty="0"/>
                <a:t> – custom fuzzy logic parser, role map builder, and score computation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100" dirty="0"/>
                <a:t>PPO training scripts + evaluation code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100" dirty="0"/>
                <a:t>Reward function design (written manually, tuned through experimentation)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100" dirty="0"/>
                <a:t>Fuzzy vector logic (weights and role hierarchy)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100" dirty="0"/>
                <a:t>Presentation content, analysis, and experimental tuning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90DADC0-789E-FD0E-2AF1-E1F480E57A21}"/>
                </a:ext>
              </a:extLst>
            </p:cNvPr>
            <p:cNvSpPr txBox="1"/>
            <p:nvPr/>
          </p:nvSpPr>
          <p:spPr>
            <a:xfrm>
              <a:off x="4216224" y="1387870"/>
              <a:ext cx="4804787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400" dirty="0"/>
                <a:t>My Work (fully implemented by me)</a:t>
              </a:r>
            </a:p>
          </p:txBody>
        </p:sp>
        <p:pic>
          <p:nvPicPr>
            <p:cNvPr id="15362" name="Picture 2">
              <a:extLst>
                <a:ext uri="{FF2B5EF4-FFF2-40B4-BE49-F238E27FC236}">
                  <a16:creationId xmlns:a16="http://schemas.microsoft.com/office/drawing/2014/main" id="{7A1C7771-DB73-1EB1-BF3F-AA68A92FD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051" y="1366196"/>
              <a:ext cx="484502" cy="484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1F4571E-C6E5-3317-9E67-B0AF270AE9C9}"/>
              </a:ext>
            </a:extLst>
          </p:cNvPr>
          <p:cNvGrpSpPr/>
          <p:nvPr/>
        </p:nvGrpSpPr>
        <p:grpSpPr>
          <a:xfrm>
            <a:off x="5491052" y="4351761"/>
            <a:ext cx="8879265" cy="3783589"/>
            <a:chOff x="5102775" y="4329751"/>
            <a:chExt cx="8879265" cy="378358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50FEEA8-6D45-96C1-E7F2-0214EFB1DA49}"/>
                </a:ext>
              </a:extLst>
            </p:cNvPr>
            <p:cNvGrpSpPr/>
            <p:nvPr/>
          </p:nvGrpSpPr>
          <p:grpSpPr>
            <a:xfrm>
              <a:off x="5102775" y="4329751"/>
              <a:ext cx="8879265" cy="3783589"/>
              <a:chOff x="4337408" y="4890379"/>
              <a:chExt cx="8879265" cy="3783589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21AAFBC-0948-9CBA-DC22-D83E5D5CE994}"/>
                  </a:ext>
                </a:extLst>
              </p:cNvPr>
              <p:cNvGrpSpPr/>
              <p:nvPr/>
            </p:nvGrpSpPr>
            <p:grpSpPr>
              <a:xfrm>
                <a:off x="4337408" y="4890379"/>
                <a:ext cx="8879265" cy="3783589"/>
                <a:chOff x="4337408" y="4890379"/>
                <a:chExt cx="8879265" cy="378358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77B2D689-ADD4-237D-85ED-55A739BBB71D}"/>
                    </a:ext>
                  </a:extLst>
                </p:cNvPr>
                <p:cNvGrpSpPr/>
                <p:nvPr/>
              </p:nvGrpSpPr>
              <p:grpSpPr>
                <a:xfrm>
                  <a:off x="4337408" y="4890379"/>
                  <a:ext cx="8879265" cy="3783589"/>
                  <a:chOff x="3393661" y="1273645"/>
                  <a:chExt cx="8879265" cy="3783589"/>
                </a:xfrm>
              </p:grpSpPr>
              <p:sp>
                <p:nvSpPr>
                  <p:cNvPr id="27" name="Shape 7">
                    <a:extLst>
                      <a:ext uri="{FF2B5EF4-FFF2-40B4-BE49-F238E27FC236}">
                        <a16:creationId xmlns:a16="http://schemas.microsoft.com/office/drawing/2014/main" id="{4EC0F959-D3F6-F97B-B7FC-B0E40831A104}"/>
                      </a:ext>
                    </a:extLst>
                  </p:cNvPr>
                  <p:cNvSpPr/>
                  <p:nvPr/>
                </p:nvSpPr>
                <p:spPr>
                  <a:xfrm>
                    <a:off x="3393661" y="1273645"/>
                    <a:ext cx="8879265" cy="3783589"/>
                  </a:xfrm>
                  <a:prstGeom prst="roundRect">
                    <a:avLst>
                      <a:gd name="adj" fmla="val 1920"/>
                    </a:avLst>
                  </a:prstGeom>
                  <a:solidFill>
                    <a:srgbClr val="F9F7F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4BBE524-D946-1018-68AA-185F140D2010}"/>
                      </a:ext>
                    </a:extLst>
                  </p:cNvPr>
                  <p:cNvSpPr txBox="1"/>
                  <p:nvPr/>
                </p:nvSpPr>
                <p:spPr>
                  <a:xfrm>
                    <a:off x="3607606" y="1977812"/>
                    <a:ext cx="6323476" cy="235448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t">
                    <a:spAutoFit/>
                  </a:bodyPr>
                  <a:lstStyle/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US" sz="2100" dirty="0"/>
                      <a:t>        ChatGPT:</a:t>
                    </a:r>
                  </a:p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endParaRPr lang="en-US" sz="2100" dirty="0"/>
                  </a:p>
                  <a:p>
                    <a:r>
                      <a:rPr lang="en-US" sz="2100" dirty="0"/>
                      <a:t>       </a:t>
                    </a:r>
                  </a:p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endParaRPr lang="en-US" sz="2100" dirty="0"/>
                  </a:p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endParaRPr lang="en-US" sz="2100" dirty="0"/>
                  </a:p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US" sz="2100" dirty="0"/>
                      <a:t>        Online Resources:</a:t>
                    </a:r>
                  </a:p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endParaRPr lang="en-US" sz="2100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BD8285A-D273-2C50-288E-AF9CB6B13B50}"/>
                      </a:ext>
                    </a:extLst>
                  </p:cNvPr>
                  <p:cNvSpPr txBox="1"/>
                  <p:nvPr/>
                </p:nvSpPr>
                <p:spPr>
                  <a:xfrm>
                    <a:off x="4216224" y="1387870"/>
                    <a:ext cx="4804787" cy="46166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t">
                    <a:spAutoFit/>
                  </a:bodyPr>
                  <a:lstStyle/>
                  <a:p>
                    <a:r>
                      <a:rPr lang="en-US" sz="2400" dirty="0"/>
                      <a:t>Assistance and External Resources</a:t>
                    </a:r>
                  </a:p>
                </p:txBody>
              </p:sp>
            </p:grpSp>
            <p:pic>
              <p:nvPicPr>
                <p:cNvPr id="15364" name="Picture 4">
                  <a:extLst>
                    <a:ext uri="{FF2B5EF4-FFF2-40B4-BE49-F238E27FC236}">
                      <a16:creationId xmlns:a16="http://schemas.microsoft.com/office/drawing/2014/main" id="{DC500B3B-60A6-2B55-B69A-3DB18534C6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1353" y="4927405"/>
                  <a:ext cx="552917" cy="5529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66" name="Picture 6">
                  <a:extLst>
                    <a:ext uri="{FF2B5EF4-FFF2-40B4-BE49-F238E27FC236}">
                      <a16:creationId xmlns:a16="http://schemas.microsoft.com/office/drawing/2014/main" id="{9718F177-498D-8713-EDDE-737E6EB15C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62028" y="5484711"/>
                  <a:ext cx="636221" cy="6362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70" name="Picture 10">
                  <a:extLst>
                    <a:ext uri="{FF2B5EF4-FFF2-40B4-BE49-F238E27FC236}">
                      <a16:creationId xmlns:a16="http://schemas.microsoft.com/office/drawing/2014/main" id="{EA5D270E-3E18-3F29-CD4C-45976568EB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21238" y="7145823"/>
                  <a:ext cx="521232" cy="5212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87B448-36AD-4A26-376B-59816FE5E345}"/>
                  </a:ext>
                </a:extLst>
              </p:cNvPr>
              <p:cNvSpPr txBox="1"/>
              <p:nvPr/>
            </p:nvSpPr>
            <p:spPr>
              <a:xfrm>
                <a:off x="4796921" y="5992902"/>
                <a:ext cx="8201923" cy="10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2100" dirty="0"/>
                  <a:t>Formatting help, phrasing suggestions, clarifications on PPO mechanics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2100" dirty="0"/>
                  <a:t>Help adapting Gym + Stable-Baselines3 integration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2100" dirty="0"/>
                  <a:t>Ideas for fuzzy linguistic patterns and evaluation phrasing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083D7F-3E13-8282-8CE5-4BC36E005AD2}"/>
                </a:ext>
              </a:extLst>
            </p:cNvPr>
            <p:cNvSpPr txBox="1"/>
            <p:nvPr/>
          </p:nvSpPr>
          <p:spPr>
            <a:xfrm>
              <a:off x="5563267" y="7051513"/>
              <a:ext cx="6786471" cy="1061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 err="1"/>
                <a:t>SpaCy</a:t>
              </a:r>
              <a:r>
                <a:rPr lang="en-US" sz="2100" dirty="0"/>
                <a:t> usage patterns (official docs + community snippets)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Hugging Face emoji metadata (as base for fuzzy score file)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 err="1"/>
                <a:t>Twemoji</a:t>
              </a:r>
              <a:r>
                <a:rPr lang="en-US" sz="2100" dirty="0"/>
                <a:t> PNGs (for emoji rendering)</a:t>
              </a:r>
            </a:p>
          </p:txBody>
        </p:sp>
      </p:grpSp>
      <p:sp>
        <p:nvSpPr>
          <p:cNvPr id="6" name="Ç">
            <a:extLst>
              <a:ext uri="{FF2B5EF4-FFF2-40B4-BE49-F238E27FC236}">
                <a16:creationId xmlns:a16="http://schemas.microsoft.com/office/drawing/2014/main" id="{D084000B-62FF-3EEA-6B3F-A534A88722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-4091862" y="4682620"/>
            <a:ext cx="12964517" cy="375842"/>
          </a:xfrm>
          <a:prstGeom prst="rect">
            <a:avLst/>
          </a:prstGeom>
          <a:solidFill>
            <a:srgbClr val="586B8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endParaRPr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197E8F8-A217-F407-8944-B60A54EF7542}"/>
              </a:ext>
            </a:extLst>
          </p:cNvPr>
          <p:cNvGrpSpPr/>
          <p:nvPr/>
        </p:nvGrpSpPr>
        <p:grpSpPr>
          <a:xfrm>
            <a:off x="11702492" y="1185903"/>
            <a:ext cx="2667826" cy="2816660"/>
            <a:chOff x="150654" y="6855610"/>
            <a:chExt cx="8694271" cy="2816660"/>
          </a:xfrm>
        </p:grpSpPr>
        <p:sp>
          <p:nvSpPr>
            <p:cNvPr id="39" name="Shape 7">
              <a:extLst>
                <a:ext uri="{FF2B5EF4-FFF2-40B4-BE49-F238E27FC236}">
                  <a16:creationId xmlns:a16="http://schemas.microsoft.com/office/drawing/2014/main" id="{C0788847-2AE5-2010-636C-C5BFD2C20A0B}"/>
                </a:ext>
              </a:extLst>
            </p:cNvPr>
            <p:cNvSpPr/>
            <p:nvPr/>
          </p:nvSpPr>
          <p:spPr>
            <a:xfrm>
              <a:off x="150654" y="6855610"/>
              <a:ext cx="8694271" cy="2816660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4BCF8CC-70E3-A172-EFF8-2BD54E11E504}"/>
                </a:ext>
              </a:extLst>
            </p:cNvPr>
            <p:cNvSpPr txBox="1"/>
            <p:nvPr/>
          </p:nvSpPr>
          <p:spPr>
            <a:xfrm>
              <a:off x="293764" y="6994616"/>
              <a:ext cx="8497992" cy="2677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100" dirty="0"/>
                <a:t>      All architectural decisions, code integration, and system behavior were designed and implemented specifically for this project.</a:t>
              </a:r>
            </a:p>
          </p:txBody>
        </p:sp>
        <p:pic>
          <p:nvPicPr>
            <p:cNvPr id="44" name="Picture 14">
              <a:extLst>
                <a:ext uri="{FF2B5EF4-FFF2-40B4-BE49-F238E27FC236}">
                  <a16:creationId xmlns:a16="http://schemas.microsoft.com/office/drawing/2014/main" id="{9128249E-25A7-5C50-A8CD-B16624C30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597" y="6915468"/>
              <a:ext cx="1468466" cy="448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864881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4C963-9A32-7780-5EFF-8F655A7C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asted-movie.png" descr="pasted-movie.png">
            <a:extLst>
              <a:ext uri="{FF2B5EF4-FFF2-40B4-BE49-F238E27FC236}">
                <a16:creationId xmlns:a16="http://schemas.microsoft.com/office/drawing/2014/main" id="{00946B10-37CE-EE04-76A3-C54FEB6D53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106" r="33072"/>
          <a:stretch>
            <a:fillRect/>
          </a:stretch>
        </p:blipFill>
        <p:spPr>
          <a:xfrm>
            <a:off x="-92374" y="-86388"/>
            <a:ext cx="5583427" cy="840254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riangle">
            <a:extLst>
              <a:ext uri="{FF2B5EF4-FFF2-40B4-BE49-F238E27FC236}">
                <a16:creationId xmlns:a16="http://schemas.microsoft.com/office/drawing/2014/main" id="{4E2A066D-C8E2-59E8-6B71-49BF39A8A3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2338605" y="-140278"/>
            <a:ext cx="8280270" cy="8363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86" name="Text 0">
            <a:extLst>
              <a:ext uri="{FF2B5EF4-FFF2-40B4-BE49-F238E27FC236}">
                <a16:creationId xmlns:a16="http://schemas.microsoft.com/office/drawing/2014/main" id="{95153610-3CEB-9D5D-22C0-F52553C996C0}"/>
              </a:ext>
            </a:extLst>
          </p:cNvPr>
          <p:cNvSpPr txBox="1"/>
          <p:nvPr/>
        </p:nvSpPr>
        <p:spPr>
          <a:xfrm>
            <a:off x="180862" y="197099"/>
            <a:ext cx="7556422" cy="703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Summary and Future Work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2F5AC2-DDD7-B0C7-3031-21F3770640BF}"/>
              </a:ext>
            </a:extLst>
          </p:cNvPr>
          <p:cNvGrpSpPr/>
          <p:nvPr/>
        </p:nvGrpSpPr>
        <p:grpSpPr>
          <a:xfrm>
            <a:off x="1376161" y="900313"/>
            <a:ext cx="11450748" cy="2833621"/>
            <a:chOff x="1376161" y="900313"/>
            <a:chExt cx="11450748" cy="28336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040E530-056E-A557-724C-F3EDC57A1D50}"/>
                </a:ext>
              </a:extLst>
            </p:cNvPr>
            <p:cNvGrpSpPr/>
            <p:nvPr/>
          </p:nvGrpSpPr>
          <p:grpSpPr>
            <a:xfrm>
              <a:off x="1376161" y="900313"/>
              <a:ext cx="11450748" cy="2833621"/>
              <a:chOff x="1376161" y="900313"/>
              <a:chExt cx="11450748" cy="283362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77FC8C8-124E-DECA-B387-EF025DB4042D}"/>
                  </a:ext>
                </a:extLst>
              </p:cNvPr>
              <p:cNvGrpSpPr/>
              <p:nvPr/>
            </p:nvGrpSpPr>
            <p:grpSpPr>
              <a:xfrm>
                <a:off x="1376161" y="900313"/>
                <a:ext cx="11450748" cy="2833621"/>
                <a:chOff x="3393661" y="1143839"/>
                <a:chExt cx="11450748" cy="2833621"/>
              </a:xfrm>
            </p:grpSpPr>
            <p:sp>
              <p:nvSpPr>
                <p:cNvPr id="31" name="Shape 7">
                  <a:extLst>
                    <a:ext uri="{FF2B5EF4-FFF2-40B4-BE49-F238E27FC236}">
                      <a16:creationId xmlns:a16="http://schemas.microsoft.com/office/drawing/2014/main" id="{A57E4F58-2578-66F7-27F2-2928219FB3CD}"/>
                    </a:ext>
                  </a:extLst>
                </p:cNvPr>
                <p:cNvSpPr/>
                <p:nvPr/>
              </p:nvSpPr>
              <p:spPr>
                <a:xfrm>
                  <a:off x="3393661" y="1143839"/>
                  <a:ext cx="11450748" cy="2833621"/>
                </a:xfrm>
                <a:prstGeom prst="roundRect">
                  <a:avLst>
                    <a:gd name="adj" fmla="val 1920"/>
                  </a:avLst>
                </a:prstGeom>
                <a:solidFill>
                  <a:srgbClr val="F9F7F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1367D52-AF60-FE11-DF74-1DF36E7BE6DD}"/>
                    </a:ext>
                  </a:extLst>
                </p:cNvPr>
                <p:cNvSpPr txBox="1"/>
                <p:nvPr/>
              </p:nvSpPr>
              <p:spPr>
                <a:xfrm>
                  <a:off x="3541456" y="1847053"/>
                  <a:ext cx="10856181" cy="203132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100" dirty="0" err="1"/>
                    <a:t>GenEmoji</a:t>
                  </a:r>
                  <a:r>
                    <a:rPr lang="en-US" sz="2100" dirty="0"/>
                    <a:t> is a system that translates natural language into emoji compositions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100" dirty="0"/>
                    <a:t>Combines: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100" dirty="0"/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100" dirty="0"/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100" dirty="0"/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100" dirty="0"/>
                    <a:t>All modules were custom-designed and tested for semantic alignment and spatial composition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618C079-1924-6516-D268-73431C3EE8F6}"/>
                    </a:ext>
                  </a:extLst>
                </p:cNvPr>
                <p:cNvSpPr txBox="1"/>
                <p:nvPr/>
              </p:nvSpPr>
              <p:spPr>
                <a:xfrm>
                  <a:off x="4221707" y="1346972"/>
                  <a:ext cx="4804787" cy="4616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r>
                    <a:rPr lang="en-US" sz="2400" dirty="0"/>
                    <a:t>Project Summary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BC7F7E-9936-90E5-F44D-37B0EA03A18D}"/>
                  </a:ext>
                </a:extLst>
              </p:cNvPr>
              <p:cNvSpPr txBox="1"/>
              <p:nvPr/>
            </p:nvSpPr>
            <p:spPr>
              <a:xfrm>
                <a:off x="1801530" y="2226130"/>
                <a:ext cx="7929413" cy="10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2100" b="1" dirty="0"/>
                  <a:t>Fuzzy Logic</a:t>
                </a:r>
                <a:r>
                  <a:rPr lang="en-US" sz="2100" dirty="0"/>
                  <a:t> for interpreting vague linguistic input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2100" b="1" dirty="0"/>
                  <a:t>Genetic Algorithm</a:t>
                </a:r>
                <a:r>
                  <a:rPr lang="en-US" sz="2100" dirty="0"/>
                  <a:t> for selecting relevant emojis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2100" b="1" dirty="0"/>
                  <a:t>Deep Reinforcement Learning (PPO)</a:t>
                </a:r>
                <a:r>
                  <a:rPr lang="en-US" sz="2100" dirty="0"/>
                  <a:t> for arranging them on a canvas</a:t>
                </a:r>
              </a:p>
            </p:txBody>
          </p:sp>
        </p:grpSp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E3D76FB8-979B-E486-56CE-CE47F69181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25" t="14515" r="25237" b="13904"/>
            <a:stretch>
              <a:fillRect/>
            </a:stretch>
          </p:blipFill>
          <p:spPr bwMode="auto">
            <a:xfrm>
              <a:off x="1643957" y="953175"/>
              <a:ext cx="467084" cy="665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273BAA-FE8E-F0D3-342B-C613AFBF6603}"/>
              </a:ext>
            </a:extLst>
          </p:cNvPr>
          <p:cNvGrpSpPr/>
          <p:nvPr/>
        </p:nvGrpSpPr>
        <p:grpSpPr>
          <a:xfrm>
            <a:off x="3162149" y="3830082"/>
            <a:ext cx="10670879" cy="1950736"/>
            <a:chOff x="3764914" y="4428277"/>
            <a:chExt cx="10670879" cy="19507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E5EB577-C3C9-97ED-1BC6-96DC1F30F33D}"/>
                </a:ext>
              </a:extLst>
            </p:cNvPr>
            <p:cNvGrpSpPr/>
            <p:nvPr/>
          </p:nvGrpSpPr>
          <p:grpSpPr>
            <a:xfrm>
              <a:off x="3764914" y="4428277"/>
              <a:ext cx="10670879" cy="1950736"/>
              <a:chOff x="3393661" y="1187624"/>
              <a:chExt cx="10670879" cy="1950736"/>
            </a:xfrm>
          </p:grpSpPr>
          <p:sp>
            <p:nvSpPr>
              <p:cNvPr id="4" name="Shape 7">
                <a:extLst>
                  <a:ext uri="{FF2B5EF4-FFF2-40B4-BE49-F238E27FC236}">
                    <a16:creationId xmlns:a16="http://schemas.microsoft.com/office/drawing/2014/main" id="{34A6853D-3DD5-48BA-A1D0-108DB5979571}"/>
                  </a:ext>
                </a:extLst>
              </p:cNvPr>
              <p:cNvSpPr/>
              <p:nvPr/>
            </p:nvSpPr>
            <p:spPr>
              <a:xfrm>
                <a:off x="3393661" y="1187624"/>
                <a:ext cx="10476272" cy="1950736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A71627-7BED-21A9-2985-49BD151749EB}"/>
                  </a:ext>
                </a:extLst>
              </p:cNvPr>
              <p:cNvSpPr txBox="1"/>
              <p:nvPr/>
            </p:nvSpPr>
            <p:spPr>
              <a:xfrm>
                <a:off x="3588268" y="1753366"/>
                <a:ext cx="10476272" cy="13849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DRL agent trained on fixed prompt structure (core, modifier, accessory, background)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Color reference logic defined but not fully integrated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Non-deterministic sampling limits reproducibility of final image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No semantic validation for contradictory combinations (e.g., “happy” + “crying”)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535909-59BD-0585-0347-CB2C71BE869D}"/>
                  </a:ext>
                </a:extLst>
              </p:cNvPr>
              <p:cNvSpPr txBox="1"/>
              <p:nvPr/>
            </p:nvSpPr>
            <p:spPr>
              <a:xfrm>
                <a:off x="4262933" y="1334817"/>
                <a:ext cx="1767116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sz="2400" dirty="0"/>
                  <a:t>Limitations</a:t>
                </a:r>
              </a:p>
            </p:txBody>
          </p:sp>
        </p:grpSp>
        <p:pic>
          <p:nvPicPr>
            <p:cNvPr id="17412" name="Picture 4">
              <a:extLst>
                <a:ext uri="{FF2B5EF4-FFF2-40B4-BE49-F238E27FC236}">
                  <a16:creationId xmlns:a16="http://schemas.microsoft.com/office/drawing/2014/main" id="{D664CCAC-D75B-77B1-3227-9BF9B7DC79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521" y="4463315"/>
              <a:ext cx="586104" cy="58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AB6606-28B6-FC46-8BBC-D73AE2C94604}"/>
              </a:ext>
            </a:extLst>
          </p:cNvPr>
          <p:cNvGrpSpPr/>
          <p:nvPr/>
        </p:nvGrpSpPr>
        <p:grpSpPr>
          <a:xfrm>
            <a:off x="5315686" y="5876966"/>
            <a:ext cx="8943404" cy="2206304"/>
            <a:chOff x="5265584" y="6117165"/>
            <a:chExt cx="8943404" cy="220630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2C00666-6583-AA8A-4D41-C857A271BC39}"/>
                </a:ext>
              </a:extLst>
            </p:cNvPr>
            <p:cNvGrpSpPr/>
            <p:nvPr/>
          </p:nvGrpSpPr>
          <p:grpSpPr>
            <a:xfrm>
              <a:off x="5265584" y="6117165"/>
              <a:ext cx="8943404" cy="2206304"/>
              <a:chOff x="3393661" y="1164998"/>
              <a:chExt cx="8943404" cy="2206304"/>
            </a:xfrm>
          </p:grpSpPr>
          <p:sp>
            <p:nvSpPr>
              <p:cNvPr id="16" name="Shape 7">
                <a:extLst>
                  <a:ext uri="{FF2B5EF4-FFF2-40B4-BE49-F238E27FC236}">
                    <a16:creationId xmlns:a16="http://schemas.microsoft.com/office/drawing/2014/main" id="{4E904BB8-E47A-B5DB-D3B1-295389BFFAD0}"/>
                  </a:ext>
                </a:extLst>
              </p:cNvPr>
              <p:cNvSpPr/>
              <p:nvPr/>
            </p:nvSpPr>
            <p:spPr>
              <a:xfrm>
                <a:off x="3393661" y="1164998"/>
                <a:ext cx="8943404" cy="2206304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745F6F-9F0F-44B5-6C50-4C675D9BDFFE}"/>
                  </a:ext>
                </a:extLst>
              </p:cNvPr>
              <p:cNvSpPr txBox="1"/>
              <p:nvPr/>
            </p:nvSpPr>
            <p:spPr>
              <a:xfrm>
                <a:off x="3556279" y="1663144"/>
                <a:ext cx="8411170" cy="17081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Train DRL agents on </a:t>
                </a:r>
                <a:r>
                  <a:rPr lang="en-US" sz="2100" b="1" dirty="0"/>
                  <a:t>variable-length prompts</a:t>
                </a:r>
                <a:r>
                  <a:rPr lang="en-US" sz="2100" dirty="0"/>
                  <a:t> and </a:t>
                </a:r>
                <a:r>
                  <a:rPr lang="en-US" sz="2100" b="1" dirty="0"/>
                  <a:t>dynamic role counts</a:t>
                </a:r>
                <a:endParaRPr lang="en-US" sz="21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Fully implement </a:t>
                </a:r>
                <a:r>
                  <a:rPr lang="en-US" sz="2100" b="1" dirty="0"/>
                  <a:t>emoji coloring and cropping actions</a:t>
                </a:r>
                <a:endParaRPr lang="en-US" sz="21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Add a semantic contradiction checker during GA selection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Introduce </a:t>
                </a:r>
                <a:r>
                  <a:rPr lang="en-US" sz="2100" b="1" dirty="0"/>
                  <a:t>multi-accessory placement support</a:t>
                </a:r>
                <a:r>
                  <a:rPr lang="en-US" sz="2100" dirty="0"/>
                  <a:t> with intelligent spatial grouping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75184B-7D7F-8CCE-8882-2DF62A11DA9C}"/>
                  </a:ext>
                </a:extLst>
              </p:cNvPr>
              <p:cNvSpPr txBox="1"/>
              <p:nvPr/>
            </p:nvSpPr>
            <p:spPr>
              <a:xfrm>
                <a:off x="4165670" y="1216043"/>
                <a:ext cx="3052133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sz="2400" dirty="0"/>
                  <a:t>Future Improvements</a:t>
                </a:r>
              </a:p>
            </p:txBody>
          </p:sp>
        </p:grpSp>
        <p:pic>
          <p:nvPicPr>
            <p:cNvPr id="17414" name="Picture 6">
              <a:extLst>
                <a:ext uri="{FF2B5EF4-FFF2-40B4-BE49-F238E27FC236}">
                  <a16:creationId xmlns:a16="http://schemas.microsoft.com/office/drawing/2014/main" id="{B5F2E810-0CB5-2F2F-B674-C09498229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818" y="6168210"/>
              <a:ext cx="461664" cy="461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Ç">
            <a:extLst>
              <a:ext uri="{FF2B5EF4-FFF2-40B4-BE49-F238E27FC236}">
                <a16:creationId xmlns:a16="http://schemas.microsoft.com/office/drawing/2014/main" id="{D9E3A6ED-D506-3B35-CE18-4462FE0440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-4091862" y="4682620"/>
            <a:ext cx="12964517" cy="375842"/>
          </a:xfrm>
          <a:prstGeom prst="rect">
            <a:avLst/>
          </a:prstGeom>
          <a:solidFill>
            <a:srgbClr val="586B8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01289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40CC1-2173-9F9E-881E-05E0512C1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Image 0" descr="Image 0">
            <a:extLst>
              <a:ext uri="{FF2B5EF4-FFF2-40B4-BE49-F238E27FC236}">
                <a16:creationId xmlns:a16="http://schemas.microsoft.com/office/drawing/2014/main" id="{47A6758A-48B9-C5F9-70CF-E420C9B6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Text 0">
            <a:extLst>
              <a:ext uri="{FF2B5EF4-FFF2-40B4-BE49-F238E27FC236}">
                <a16:creationId xmlns:a16="http://schemas.microsoft.com/office/drawing/2014/main" id="{695AAF2E-DCBA-5F96-0716-A6E95E8E0CB9}"/>
              </a:ext>
            </a:extLst>
          </p:cNvPr>
          <p:cNvSpPr txBox="1"/>
          <p:nvPr/>
        </p:nvSpPr>
        <p:spPr>
          <a:xfrm>
            <a:off x="5998293" y="205774"/>
            <a:ext cx="7556422" cy="703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Tools and Libraries Used</a:t>
            </a:r>
          </a:p>
        </p:txBody>
      </p:sp>
      <p:pic>
        <p:nvPicPr>
          <p:cNvPr id="387" name="pasted-movie.png" descr="pasted-movie.png">
            <a:extLst>
              <a:ext uri="{FF2B5EF4-FFF2-40B4-BE49-F238E27FC236}">
                <a16:creationId xmlns:a16="http://schemas.microsoft.com/office/drawing/2014/main" id="{A4248C83-C465-5C71-F51C-F8C67A309B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106" r="33072"/>
          <a:stretch>
            <a:fillRect/>
          </a:stretch>
        </p:blipFill>
        <p:spPr>
          <a:xfrm>
            <a:off x="-92374" y="-86388"/>
            <a:ext cx="5583427" cy="8402546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Rectangle">
            <a:extLst>
              <a:ext uri="{FF2B5EF4-FFF2-40B4-BE49-F238E27FC236}">
                <a16:creationId xmlns:a16="http://schemas.microsoft.com/office/drawing/2014/main" id="{6C94FA53-97AE-BEBA-88E2-6E2E5EF83ADB}"/>
              </a:ext>
            </a:extLst>
          </p:cNvPr>
          <p:cNvSpPr/>
          <p:nvPr/>
        </p:nvSpPr>
        <p:spPr>
          <a:xfrm rot="16200000">
            <a:off x="-916239" y="3926879"/>
            <a:ext cx="12964518" cy="375842"/>
          </a:xfrm>
          <a:prstGeom prst="rect">
            <a:avLst/>
          </a:prstGeom>
          <a:solidFill>
            <a:srgbClr val="576C8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9" name="Shape 1">
            <a:extLst>
              <a:ext uri="{FF2B5EF4-FFF2-40B4-BE49-F238E27FC236}">
                <a16:creationId xmlns:a16="http://schemas.microsoft.com/office/drawing/2014/main" id="{8EFE21DC-017D-7F2F-7A01-0DF0D918CFB1}"/>
              </a:ext>
            </a:extLst>
          </p:cNvPr>
          <p:cNvSpPr/>
          <p:nvPr/>
        </p:nvSpPr>
        <p:spPr>
          <a:xfrm>
            <a:off x="5984055" y="1501035"/>
            <a:ext cx="4217250" cy="1969249"/>
          </a:xfrm>
          <a:prstGeom prst="roundRect">
            <a:avLst>
              <a:gd name="adj" fmla="val 1728"/>
            </a:avLst>
          </a:prstGeom>
          <a:solidFill>
            <a:srgbClr val="F9F7F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0" name="Text 2">
            <a:extLst>
              <a:ext uri="{FF2B5EF4-FFF2-40B4-BE49-F238E27FC236}">
                <a16:creationId xmlns:a16="http://schemas.microsoft.com/office/drawing/2014/main" id="{A426A5D6-5CC1-FA36-9DB2-D8DCCEC12E82}"/>
              </a:ext>
            </a:extLst>
          </p:cNvPr>
          <p:cNvSpPr txBox="1"/>
          <p:nvPr/>
        </p:nvSpPr>
        <p:spPr>
          <a:xfrm>
            <a:off x="6469502" y="1596284"/>
            <a:ext cx="1549128" cy="34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dirty="0"/>
              <a:t>Classification</a:t>
            </a:r>
          </a:p>
        </p:txBody>
      </p:sp>
      <p:sp>
        <p:nvSpPr>
          <p:cNvPr id="391" name="Text 3">
            <a:extLst>
              <a:ext uri="{FF2B5EF4-FFF2-40B4-BE49-F238E27FC236}">
                <a16:creationId xmlns:a16="http://schemas.microsoft.com/office/drawing/2014/main" id="{49E9CACE-84D5-FC71-944B-378F9B8EE797}"/>
              </a:ext>
            </a:extLst>
          </p:cNvPr>
          <p:cNvSpPr txBox="1"/>
          <p:nvPr/>
        </p:nvSpPr>
        <p:spPr>
          <a:xfrm>
            <a:off x="6062986" y="1989106"/>
            <a:ext cx="4217250" cy="1405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0447" indent="-170447">
              <a:lnSpc>
                <a:spcPts val="28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25% Ευστοχία για κατηγοριοποίηση 200 Κλάσεων με χρήση CNN</a:t>
            </a:r>
          </a:p>
          <a:p>
            <a:pPr marL="170447" indent="-170447">
              <a:lnSpc>
                <a:spcPts val="28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37% Ευστοχία για Κατηγοριοποίηση 10 Κλάσεων με χρήση SVM</a:t>
            </a:r>
          </a:p>
        </p:txBody>
      </p:sp>
      <p:pic>
        <p:nvPicPr>
          <p:cNvPr id="392" name="pasted-movie.png" descr="pasted-movie.png">
            <a:extLst>
              <a:ext uri="{FF2B5EF4-FFF2-40B4-BE49-F238E27FC236}">
                <a16:creationId xmlns:a16="http://schemas.microsoft.com/office/drawing/2014/main" id="{C245E8C1-6306-EB50-0C05-D089BBEAF2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802" t="14814" r="23802" b="37898"/>
          <a:stretch>
            <a:fillRect/>
          </a:stretch>
        </p:blipFill>
        <p:spPr>
          <a:xfrm>
            <a:off x="6045419" y="1578927"/>
            <a:ext cx="375989" cy="3655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7" name="Group">
            <a:extLst>
              <a:ext uri="{FF2B5EF4-FFF2-40B4-BE49-F238E27FC236}">
                <a16:creationId xmlns:a16="http://schemas.microsoft.com/office/drawing/2014/main" id="{213EBBF8-641E-ACD1-F5F0-5EBFC66DBF0B}"/>
              </a:ext>
            </a:extLst>
          </p:cNvPr>
          <p:cNvGrpSpPr/>
          <p:nvPr/>
        </p:nvGrpSpPr>
        <p:grpSpPr>
          <a:xfrm>
            <a:off x="10510350" y="1483060"/>
            <a:ext cx="3496564" cy="1720901"/>
            <a:chOff x="0" y="0"/>
            <a:chExt cx="3496563" cy="1720899"/>
          </a:xfrm>
        </p:grpSpPr>
        <p:sp>
          <p:nvSpPr>
            <p:cNvPr id="393" name="Shape 4">
              <a:extLst>
                <a:ext uri="{FF2B5EF4-FFF2-40B4-BE49-F238E27FC236}">
                  <a16:creationId xmlns:a16="http://schemas.microsoft.com/office/drawing/2014/main" id="{691B29AC-A252-B624-2FFB-95F8B3B36A79}"/>
                </a:ext>
              </a:extLst>
            </p:cNvPr>
            <p:cNvSpPr/>
            <p:nvPr/>
          </p:nvSpPr>
          <p:spPr>
            <a:xfrm>
              <a:off x="0" y="0"/>
              <a:ext cx="3496564" cy="1720900"/>
            </a:xfrm>
            <a:prstGeom prst="roundRect">
              <a:avLst>
                <a:gd name="adj" fmla="val 1977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4" name="Text 5">
              <a:extLst>
                <a:ext uri="{FF2B5EF4-FFF2-40B4-BE49-F238E27FC236}">
                  <a16:creationId xmlns:a16="http://schemas.microsoft.com/office/drawing/2014/main" id="{FBC853D5-7ECA-30A4-B20F-1F29791836A8}"/>
                </a:ext>
              </a:extLst>
            </p:cNvPr>
            <p:cNvSpPr txBox="1"/>
            <p:nvPr/>
          </p:nvSpPr>
          <p:spPr>
            <a:xfrm>
              <a:off x="623649" y="88356"/>
              <a:ext cx="2021844" cy="344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lnSpc>
                  <a:spcPts val="2700"/>
                </a:lnSpc>
                <a:defRPr sz="22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t>Image Generation</a:t>
              </a:r>
            </a:p>
          </p:txBody>
        </p:sp>
        <p:sp>
          <p:nvSpPr>
            <p:cNvPr id="395" name="Text 6">
              <a:extLst>
                <a:ext uri="{FF2B5EF4-FFF2-40B4-BE49-F238E27FC236}">
                  <a16:creationId xmlns:a16="http://schemas.microsoft.com/office/drawing/2014/main" id="{61A255BE-0F74-800B-FFFB-3C63F7EF51B0}"/>
                </a:ext>
              </a:extLst>
            </p:cNvPr>
            <p:cNvSpPr txBox="1"/>
            <p:nvPr/>
          </p:nvSpPr>
          <p:spPr>
            <a:xfrm>
              <a:off x="116236" y="544946"/>
              <a:ext cx="3041214" cy="10496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170447" indent="-170447">
                <a:lnSpc>
                  <a:spcPts val="2800"/>
                </a:lnSpc>
                <a:buSzPct val="100000"/>
                <a:buChar char="•"/>
                <a:defRPr sz="17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Ολική Απώλεια 0.125</a:t>
              </a:r>
            </a:p>
            <a:p>
              <a:pPr marL="170447" indent="-170447">
                <a:lnSpc>
                  <a:spcPts val="2800"/>
                </a:lnSpc>
                <a:buSzPct val="100000"/>
                <a:buChar char="•"/>
                <a:defRPr sz="1700">
                  <a:solidFill>
                    <a:srgbClr val="504C49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Ψηφία Κατανοητά από Άνθρωπο και Μηχανή</a:t>
              </a:r>
            </a:p>
          </p:txBody>
        </p:sp>
        <p:pic>
          <p:nvPicPr>
            <p:cNvPr id="396" name="pasted-movie.png" descr="pasted-movie.png">
              <a:extLst>
                <a:ext uri="{FF2B5EF4-FFF2-40B4-BE49-F238E27FC236}">
                  <a16:creationId xmlns:a16="http://schemas.microsoft.com/office/drawing/2014/main" id="{90A59ED2-C5CE-B690-24DC-35417900B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3854" t="14664" r="13854" b="14664"/>
            <a:stretch>
              <a:fillRect/>
            </a:stretch>
          </p:blipFill>
          <p:spPr>
            <a:xfrm>
              <a:off x="136201" y="86664"/>
              <a:ext cx="376005" cy="3675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8" name="Shape 7">
            <a:extLst>
              <a:ext uri="{FF2B5EF4-FFF2-40B4-BE49-F238E27FC236}">
                <a16:creationId xmlns:a16="http://schemas.microsoft.com/office/drawing/2014/main" id="{D005538F-BCF8-9D74-92B6-99FE585A4134}"/>
              </a:ext>
            </a:extLst>
          </p:cNvPr>
          <p:cNvSpPr/>
          <p:nvPr/>
        </p:nvSpPr>
        <p:spPr>
          <a:xfrm>
            <a:off x="5977951" y="3778033"/>
            <a:ext cx="6575393" cy="3845686"/>
          </a:xfrm>
          <a:prstGeom prst="roundRect">
            <a:avLst>
              <a:gd name="adj" fmla="val 874"/>
            </a:avLst>
          </a:prstGeom>
          <a:solidFill>
            <a:srgbClr val="F9F7F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Text 8">
            <a:extLst>
              <a:ext uri="{FF2B5EF4-FFF2-40B4-BE49-F238E27FC236}">
                <a16:creationId xmlns:a16="http://schemas.microsoft.com/office/drawing/2014/main" id="{A19C773D-A838-DB85-6C32-D6113301AE37}"/>
              </a:ext>
            </a:extLst>
          </p:cNvPr>
          <p:cNvSpPr txBox="1"/>
          <p:nvPr/>
        </p:nvSpPr>
        <p:spPr>
          <a:xfrm>
            <a:off x="6652060" y="3919309"/>
            <a:ext cx="2226252" cy="33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700"/>
              </a:lnSpc>
              <a:defRPr sz="22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What to improve</a:t>
            </a:r>
          </a:p>
        </p:txBody>
      </p:sp>
      <p:sp>
        <p:nvSpPr>
          <p:cNvPr id="400" name="Text 9">
            <a:extLst>
              <a:ext uri="{FF2B5EF4-FFF2-40B4-BE49-F238E27FC236}">
                <a16:creationId xmlns:a16="http://schemas.microsoft.com/office/drawing/2014/main" id="{CD619912-AFD3-F5B2-C146-94CC787B7ACB}"/>
              </a:ext>
            </a:extLst>
          </p:cNvPr>
          <p:cNvSpPr txBox="1"/>
          <p:nvPr/>
        </p:nvSpPr>
        <p:spPr>
          <a:xfrm>
            <a:off x="6065394" y="4392760"/>
            <a:ext cx="6385892" cy="3167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70447" indent="-170447">
              <a:lnSpc>
                <a:spcPts val="28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Επέκταση των προ-εκπαιδευμένων Δικτύων μέσω Transfer Learning</a:t>
            </a:r>
          </a:p>
          <a:p>
            <a:pPr marL="170447" indent="-170447">
              <a:lnSpc>
                <a:spcPts val="28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Πειραματισμός με προηγμένες Τεχνικές Κανονικοποίησης</a:t>
            </a:r>
          </a:p>
          <a:p>
            <a:pPr marL="170447" indent="-170447">
              <a:lnSpc>
                <a:spcPts val="28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Επέκταση συνόλων δεδομένων μέσω Ενίσχυσης Εικόνων (Image Augmentation)</a:t>
            </a:r>
          </a:p>
          <a:p>
            <a:pPr marL="170447" indent="-170447">
              <a:lnSpc>
                <a:spcPts val="28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Πειραματισμός με διαφορετικές Τεχνικές Μείωσης Διαστάσεων</a:t>
            </a:r>
          </a:p>
          <a:p>
            <a:pPr marL="170447" indent="-170447">
              <a:lnSpc>
                <a:spcPts val="28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Χρήση Αρχιτεκτονικής GAN για Παραγωγή Εικόνων</a:t>
            </a:r>
          </a:p>
          <a:p>
            <a:pPr marL="170447" indent="-170447">
              <a:lnSpc>
                <a:spcPts val="2800"/>
              </a:lnSpc>
              <a:buSzPct val="100000"/>
              <a:buChar char="•"/>
              <a:defRPr sz="17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Βελτίωση της ταξινόμησης των τελεστών μέσω βελτιστοποίησης του βάρους απώλειας για κάθε τελεστή</a:t>
            </a:r>
          </a:p>
        </p:txBody>
      </p:sp>
      <p:pic>
        <p:nvPicPr>
          <p:cNvPr id="401" name="pasted-movie.png" descr="pasted-movie.png">
            <a:extLst>
              <a:ext uri="{FF2B5EF4-FFF2-40B4-BE49-F238E27FC236}">
                <a16:creationId xmlns:a16="http://schemas.microsoft.com/office/drawing/2014/main" id="{78E4C4BA-3CE1-8A66-92B6-B9560CAC4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57" y="3900898"/>
            <a:ext cx="371377" cy="3713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53547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F62F1-98F1-E159-E2DC-A0FA1F067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asted-movie.png" descr="pasted-movie.png">
            <a:extLst>
              <a:ext uri="{FF2B5EF4-FFF2-40B4-BE49-F238E27FC236}">
                <a16:creationId xmlns:a16="http://schemas.microsoft.com/office/drawing/2014/main" id="{E9867773-40FE-D169-7C1B-9D3BBB0A0BF0}"/>
              </a:ext>
            </a:extLst>
          </p:cNvPr>
          <p:cNvPicPr preferRelativeResize="0"/>
          <p:nvPr/>
        </p:nvPicPr>
        <p:blipFill>
          <a:blip r:embed="rId2"/>
          <a:srcRect l="47909" t="202" r="27248" b="202"/>
          <a:stretch>
            <a:fillRect/>
          </a:stretch>
        </p:blipFill>
        <p:spPr>
          <a:xfrm>
            <a:off x="-127080" y="-107564"/>
            <a:ext cx="5916762" cy="844547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riangle">
            <a:extLst>
              <a:ext uri="{FF2B5EF4-FFF2-40B4-BE49-F238E27FC236}">
                <a16:creationId xmlns:a16="http://schemas.microsoft.com/office/drawing/2014/main" id="{0067505C-0336-823D-0ACC-8CC10F5378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2271714" y="-107564"/>
            <a:ext cx="8214184" cy="8076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Ç">
            <a:extLst>
              <a:ext uri="{FF2B5EF4-FFF2-40B4-BE49-F238E27FC236}">
                <a16:creationId xmlns:a16="http://schemas.microsoft.com/office/drawing/2014/main" id="{31B94A8B-DD91-76FE-2011-5D821CE0B1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3488604">
            <a:off x="-4294169" y="4220523"/>
            <a:ext cx="12964518" cy="375842"/>
          </a:xfrm>
          <a:prstGeom prst="rect">
            <a:avLst/>
          </a:prstGeom>
          <a:solidFill>
            <a:srgbClr val="4A87C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endParaRPr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663FD988-C8EB-6F41-2201-EBE74EDC8145}"/>
              </a:ext>
            </a:extLst>
          </p:cNvPr>
          <p:cNvSpPr txBox="1"/>
          <p:nvPr/>
        </p:nvSpPr>
        <p:spPr>
          <a:xfrm>
            <a:off x="592876" y="344846"/>
            <a:ext cx="8471106" cy="686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The Challenge: Language to Emojis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43C9B2C-8F59-7418-B10C-690EBA50B3A7}"/>
              </a:ext>
            </a:extLst>
          </p:cNvPr>
          <p:cNvGrpSpPr/>
          <p:nvPr/>
        </p:nvGrpSpPr>
        <p:grpSpPr>
          <a:xfrm>
            <a:off x="1381418" y="1807528"/>
            <a:ext cx="10074856" cy="1007264"/>
            <a:chOff x="1176496" y="1461265"/>
            <a:chExt cx="10074856" cy="100726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99CADE1-95A5-8686-1140-AC4FD0963B78}"/>
                </a:ext>
              </a:extLst>
            </p:cNvPr>
            <p:cNvGrpSpPr/>
            <p:nvPr/>
          </p:nvGrpSpPr>
          <p:grpSpPr>
            <a:xfrm>
              <a:off x="1176496" y="1461265"/>
              <a:ext cx="10074856" cy="1007264"/>
              <a:chOff x="850342" y="1347416"/>
              <a:chExt cx="10957684" cy="1007264"/>
            </a:xfrm>
          </p:grpSpPr>
          <p:sp>
            <p:nvSpPr>
              <p:cNvPr id="19" name="Shape 7">
                <a:extLst>
                  <a:ext uri="{FF2B5EF4-FFF2-40B4-BE49-F238E27FC236}">
                    <a16:creationId xmlns:a16="http://schemas.microsoft.com/office/drawing/2014/main" id="{E1296D10-99F8-C0C1-B470-BD96EC6D4420}"/>
                  </a:ext>
                </a:extLst>
              </p:cNvPr>
              <p:cNvSpPr/>
              <p:nvPr/>
            </p:nvSpPr>
            <p:spPr>
              <a:xfrm>
                <a:off x="850342" y="1347416"/>
                <a:ext cx="10957684" cy="1007264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8F024C-0139-F425-4623-D40BBE680154}"/>
                  </a:ext>
                </a:extLst>
              </p:cNvPr>
              <p:cNvSpPr txBox="1"/>
              <p:nvPr/>
            </p:nvSpPr>
            <p:spPr>
              <a:xfrm>
                <a:off x="975946" y="1460178"/>
                <a:ext cx="10832080" cy="784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sz="2400" dirty="0"/>
                  <a:t>          </a:t>
                </a:r>
                <a:r>
                  <a:rPr lang="en-US" sz="2100" dirty="0"/>
                  <a:t>How can we generate a semantically accurate image using only emoji symbols, based on a natural language prompt that includes descriptive and spatial elements?</a:t>
                </a:r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D71F631-C857-70D8-5074-5FA39423D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608" y="1535343"/>
              <a:ext cx="774858" cy="473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47BEA6-0E2D-0C0D-4507-D168E0AAE0A8}"/>
              </a:ext>
            </a:extLst>
          </p:cNvPr>
          <p:cNvGrpSpPr/>
          <p:nvPr/>
        </p:nvGrpSpPr>
        <p:grpSpPr>
          <a:xfrm>
            <a:off x="3649187" y="3156778"/>
            <a:ext cx="8570258" cy="2044990"/>
            <a:chOff x="3342019" y="2818531"/>
            <a:chExt cx="8570258" cy="2044990"/>
          </a:xfrm>
        </p:grpSpPr>
        <p:sp>
          <p:nvSpPr>
            <p:cNvPr id="20" name="Shape 7">
              <a:extLst>
                <a:ext uri="{FF2B5EF4-FFF2-40B4-BE49-F238E27FC236}">
                  <a16:creationId xmlns:a16="http://schemas.microsoft.com/office/drawing/2014/main" id="{2E57CCAC-EE79-918A-6CFC-0223B1389747}"/>
                </a:ext>
              </a:extLst>
            </p:cNvPr>
            <p:cNvSpPr/>
            <p:nvPr/>
          </p:nvSpPr>
          <p:spPr>
            <a:xfrm>
              <a:off x="3342019" y="2818531"/>
              <a:ext cx="8570258" cy="2044990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D75266-D49F-6587-63C7-407390D4D892}"/>
                </a:ext>
              </a:extLst>
            </p:cNvPr>
            <p:cNvSpPr txBox="1"/>
            <p:nvPr/>
          </p:nvSpPr>
          <p:spPr>
            <a:xfrm>
              <a:off x="3591929" y="3590809"/>
              <a:ext cx="7724399" cy="1061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Transform user input like:</a:t>
              </a:r>
            </a:p>
            <a:p>
              <a:r>
                <a:rPr lang="en-US" sz="2100" dirty="0"/>
                <a:t>      “</a:t>
              </a:r>
              <a:r>
                <a:rPr lang="en-US" sz="2100" i="1" dirty="0"/>
                <a:t>A slightly angry penguin holds ice and wears a monocle</a:t>
              </a:r>
              <a:r>
                <a:rPr lang="en-US" sz="2100" dirty="0"/>
                <a:t>”</a:t>
              </a:r>
            </a:p>
            <a:p>
              <a:r>
                <a:rPr lang="en-US" sz="2100" dirty="0"/>
                <a:t>      into a structured emoji composition placed on a visual canvas.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A62A866-3B67-BAB1-DC42-174D5DDC95FD}"/>
                </a:ext>
              </a:extLst>
            </p:cNvPr>
            <p:cNvGrpSpPr/>
            <p:nvPr/>
          </p:nvGrpSpPr>
          <p:grpSpPr>
            <a:xfrm>
              <a:off x="3591929" y="2989018"/>
              <a:ext cx="1960874" cy="524076"/>
              <a:chOff x="3591929" y="2989018"/>
              <a:chExt cx="1960874" cy="524076"/>
            </a:xfrm>
          </p:grpSpPr>
          <p:pic>
            <p:nvPicPr>
              <p:cNvPr id="21" name="pasted-movie.png" descr="pasted-movie.png">
                <a:extLst>
                  <a:ext uri="{FF2B5EF4-FFF2-40B4-BE49-F238E27FC236}">
                    <a16:creationId xmlns:a16="http://schemas.microsoft.com/office/drawing/2014/main" id="{826A6FE3-54D9-ABBF-7E78-DEB5280C7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1929" y="2989018"/>
                <a:ext cx="512764" cy="5240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936DEA-8343-430E-F662-D4254D7C0C3E}"/>
                  </a:ext>
                </a:extLst>
              </p:cNvPr>
              <p:cNvSpPr txBox="1"/>
              <p:nvPr/>
            </p:nvSpPr>
            <p:spPr>
              <a:xfrm>
                <a:off x="4271044" y="3020224"/>
                <a:ext cx="1281759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lang="en-US" sz="2400" dirty="0"/>
                  <a:t>Objective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31FFC3E-8D80-7B70-F8A7-A53674D99545}"/>
              </a:ext>
            </a:extLst>
          </p:cNvPr>
          <p:cNvGrpSpPr/>
          <p:nvPr/>
        </p:nvGrpSpPr>
        <p:grpSpPr>
          <a:xfrm>
            <a:off x="5942470" y="5543754"/>
            <a:ext cx="7939771" cy="2044990"/>
            <a:chOff x="5946350" y="5418949"/>
            <a:chExt cx="7939771" cy="2044990"/>
          </a:xfrm>
        </p:grpSpPr>
        <p:sp>
          <p:nvSpPr>
            <p:cNvPr id="26" name="Shape 7">
              <a:extLst>
                <a:ext uri="{FF2B5EF4-FFF2-40B4-BE49-F238E27FC236}">
                  <a16:creationId xmlns:a16="http://schemas.microsoft.com/office/drawing/2014/main" id="{79985F0E-90CA-422E-2D79-0FB2F5B93403}"/>
                </a:ext>
              </a:extLst>
            </p:cNvPr>
            <p:cNvSpPr/>
            <p:nvPr/>
          </p:nvSpPr>
          <p:spPr>
            <a:xfrm>
              <a:off x="5946350" y="5418949"/>
              <a:ext cx="7939771" cy="2044990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F123CE-35A3-A0BB-86E7-4B9B3F7627C2}"/>
                </a:ext>
              </a:extLst>
            </p:cNvPr>
            <p:cNvSpPr txBox="1"/>
            <p:nvPr/>
          </p:nvSpPr>
          <p:spPr>
            <a:xfrm>
              <a:off x="6177875" y="6191227"/>
              <a:ext cx="7708246" cy="1061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No text or real images allowed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All symbols must be selected and arranged to reflect prompt semantics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BB3D496-4E39-26E8-EAC7-C821FAB1EE4B}"/>
                </a:ext>
              </a:extLst>
            </p:cNvPr>
            <p:cNvGrpSpPr/>
            <p:nvPr/>
          </p:nvGrpSpPr>
          <p:grpSpPr>
            <a:xfrm>
              <a:off x="6151272" y="5620642"/>
              <a:ext cx="2057073" cy="461663"/>
              <a:chOff x="6151272" y="5620642"/>
              <a:chExt cx="2057073" cy="46166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130232B-28CC-9378-835A-8FE8E0FE6955}"/>
                  </a:ext>
                </a:extLst>
              </p:cNvPr>
              <p:cNvSpPr txBox="1"/>
              <p:nvPr/>
            </p:nvSpPr>
            <p:spPr>
              <a:xfrm>
                <a:off x="6807030" y="5620642"/>
                <a:ext cx="1401315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lang="en-US" sz="2400" dirty="0"/>
                  <a:t>Constraints</a:t>
                </a:r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D346CF8-6680-385D-F4CC-8AB43D309F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11" t="20837" r="12385" b="30549"/>
              <a:stretch>
                <a:fillRect/>
              </a:stretch>
            </p:blipFill>
            <p:spPr bwMode="auto">
              <a:xfrm>
                <a:off x="6151272" y="5646448"/>
                <a:ext cx="589226" cy="410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0024021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F50CF-1C56-6795-01EE-596EE90E1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asted-movie.png" descr="pasted-movie.png">
            <a:extLst>
              <a:ext uri="{FF2B5EF4-FFF2-40B4-BE49-F238E27FC236}">
                <a16:creationId xmlns:a16="http://schemas.microsoft.com/office/drawing/2014/main" id="{C986C79C-06AC-6151-0E28-0ECFBF5BC527}"/>
              </a:ext>
            </a:extLst>
          </p:cNvPr>
          <p:cNvPicPr preferRelativeResize="0"/>
          <p:nvPr/>
        </p:nvPicPr>
        <p:blipFill>
          <a:blip r:embed="rId2"/>
          <a:srcRect l="47909" t="202" r="27248" b="202"/>
          <a:stretch>
            <a:fillRect/>
          </a:stretch>
        </p:blipFill>
        <p:spPr>
          <a:xfrm>
            <a:off x="-127080" y="-107564"/>
            <a:ext cx="5916762" cy="844547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riangle">
            <a:extLst>
              <a:ext uri="{FF2B5EF4-FFF2-40B4-BE49-F238E27FC236}">
                <a16:creationId xmlns:a16="http://schemas.microsoft.com/office/drawing/2014/main" id="{B09F81B0-27BE-5000-A820-9F02EB468C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2271714" y="-107564"/>
            <a:ext cx="8214184" cy="8076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00D0CEEC-5C61-7D30-0AB1-13928FABE80E}"/>
              </a:ext>
            </a:extLst>
          </p:cNvPr>
          <p:cNvSpPr txBox="1"/>
          <p:nvPr/>
        </p:nvSpPr>
        <p:spPr>
          <a:xfrm>
            <a:off x="592876" y="344846"/>
            <a:ext cx="6722324" cy="686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Three Core Components</a:t>
            </a:r>
          </a:p>
        </p:txBody>
      </p:sp>
      <p:sp>
        <p:nvSpPr>
          <p:cNvPr id="3" name="Shape 7">
            <a:extLst>
              <a:ext uri="{FF2B5EF4-FFF2-40B4-BE49-F238E27FC236}">
                <a16:creationId xmlns:a16="http://schemas.microsoft.com/office/drawing/2014/main" id="{B28A5462-A623-29D3-F45A-5E7698CD882B}"/>
              </a:ext>
            </a:extLst>
          </p:cNvPr>
          <p:cNvSpPr/>
          <p:nvPr/>
        </p:nvSpPr>
        <p:spPr>
          <a:xfrm>
            <a:off x="6265299" y="1232130"/>
            <a:ext cx="3920798" cy="6212975"/>
          </a:xfrm>
          <a:prstGeom prst="roundRect">
            <a:avLst>
              <a:gd name="adj" fmla="val 1920"/>
            </a:avLst>
          </a:prstGeom>
          <a:solidFill>
            <a:srgbClr val="F9F7F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77309-0F23-E130-3243-6FDDF0AEF66E}"/>
              </a:ext>
            </a:extLst>
          </p:cNvPr>
          <p:cNvSpPr txBox="1"/>
          <p:nvPr/>
        </p:nvSpPr>
        <p:spPr>
          <a:xfrm>
            <a:off x="7230615" y="1433839"/>
            <a:ext cx="3084787" cy="461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400" dirty="0"/>
              <a:t>Genetic Algorithm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74256A-092E-8E3F-0290-0697AC0B7274}"/>
              </a:ext>
            </a:extLst>
          </p:cNvPr>
          <p:cNvSpPr txBox="1"/>
          <p:nvPr/>
        </p:nvSpPr>
        <p:spPr>
          <a:xfrm>
            <a:off x="7230615" y="1767918"/>
            <a:ext cx="214463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i="1" dirty="0"/>
              <a:t>Selects optimal emoji combination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0F90C6-33E8-0633-3B27-2B4BE4BA3E9C}"/>
              </a:ext>
            </a:extLst>
          </p:cNvPr>
          <p:cNvGrpSpPr/>
          <p:nvPr/>
        </p:nvGrpSpPr>
        <p:grpSpPr>
          <a:xfrm>
            <a:off x="6369030" y="2540192"/>
            <a:ext cx="3673480" cy="3647150"/>
            <a:chOff x="6351089" y="3354353"/>
            <a:chExt cx="3673480" cy="36471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E93361-2F3C-5C25-A323-728A2C25328F}"/>
                </a:ext>
              </a:extLst>
            </p:cNvPr>
            <p:cNvSpPr txBox="1"/>
            <p:nvPr/>
          </p:nvSpPr>
          <p:spPr>
            <a:xfrm>
              <a:off x="6351089" y="3354353"/>
              <a:ext cx="3673480" cy="3647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Each chromosome = 4 emojis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Fitness based on: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endParaRPr lang="en-US" sz="2100" dirty="0"/>
            </a:p>
            <a:p>
              <a:endParaRPr lang="en-US" sz="12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Evolves over 20 generations with mutation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pPr marL="342900" lvl="5" indent="-342900">
                <a:buFont typeface="Arial" panose="020B0604020202020204" pitchFamily="34" charset="0"/>
                <a:buChar char="•"/>
              </a:pPr>
              <a:endParaRPr lang="en-US" sz="21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44F67F3-A136-D51D-11A3-D5EF8335C695}"/>
                </a:ext>
              </a:extLst>
            </p:cNvPr>
            <p:cNvSpPr txBox="1"/>
            <p:nvPr/>
          </p:nvSpPr>
          <p:spPr>
            <a:xfrm>
              <a:off x="6759709" y="4082895"/>
              <a:ext cx="2856240" cy="1661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lvl="7" indent="-342900">
                <a:buFont typeface="Wingdings" pitchFamily="2" charset="2"/>
                <a:buChar char="§"/>
              </a:pPr>
              <a:r>
                <a:rPr lang="en-US" sz="2100" dirty="0"/>
                <a:t>Fuzzy similarity to prompt</a:t>
              </a:r>
            </a:p>
            <a:p>
              <a:pPr marL="342900" lvl="3" indent="-342900">
                <a:buFont typeface="Wingdings" pitchFamily="2" charset="2"/>
                <a:buChar char="§"/>
              </a:pPr>
              <a:r>
                <a:rPr lang="en-US" sz="2100" dirty="0"/>
                <a:t>Coverage, diversity, redundancy penalties</a:t>
              </a: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26" name="Shape 7">
            <a:extLst>
              <a:ext uri="{FF2B5EF4-FFF2-40B4-BE49-F238E27FC236}">
                <a16:creationId xmlns:a16="http://schemas.microsoft.com/office/drawing/2014/main" id="{E5DF242D-AB88-E95A-5E89-1EE97B8531BB}"/>
              </a:ext>
            </a:extLst>
          </p:cNvPr>
          <p:cNvSpPr/>
          <p:nvPr/>
        </p:nvSpPr>
        <p:spPr>
          <a:xfrm>
            <a:off x="10508041" y="1232130"/>
            <a:ext cx="3920798" cy="6212975"/>
          </a:xfrm>
          <a:prstGeom prst="roundRect">
            <a:avLst>
              <a:gd name="adj" fmla="val 1920"/>
            </a:avLst>
          </a:prstGeom>
          <a:solidFill>
            <a:srgbClr val="F9F7F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1267FE-F366-1F0E-B5F4-861705639342}"/>
              </a:ext>
            </a:extLst>
          </p:cNvPr>
          <p:cNvSpPr txBox="1"/>
          <p:nvPr/>
        </p:nvSpPr>
        <p:spPr>
          <a:xfrm>
            <a:off x="10593831" y="2540192"/>
            <a:ext cx="2856240" cy="30008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PPO agent places emojis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Action space = emoji index, position, size, layer,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Learns to create semantically correct, visually clean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A91B66-D331-2B0A-BD7C-81F71A9765E0}"/>
              </a:ext>
            </a:extLst>
          </p:cNvPr>
          <p:cNvSpPr txBox="1"/>
          <p:nvPr/>
        </p:nvSpPr>
        <p:spPr>
          <a:xfrm>
            <a:off x="11356956" y="1310757"/>
            <a:ext cx="3529073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400" dirty="0"/>
              <a:t>Deep Reinforcement Learning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D276C2-A409-0D3A-6BB9-54C8943BA44F}"/>
              </a:ext>
            </a:extLst>
          </p:cNvPr>
          <p:cNvSpPr txBox="1"/>
          <p:nvPr/>
        </p:nvSpPr>
        <p:spPr>
          <a:xfrm>
            <a:off x="11356956" y="2071791"/>
            <a:ext cx="28562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i="1" dirty="0"/>
              <a:t>Arranges emojis on a canvas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DF4BEE4-C6F1-4936-515B-57F5A52E536D}"/>
              </a:ext>
            </a:extLst>
          </p:cNvPr>
          <p:cNvGrpSpPr/>
          <p:nvPr/>
        </p:nvGrpSpPr>
        <p:grpSpPr>
          <a:xfrm>
            <a:off x="2021672" y="1217314"/>
            <a:ext cx="3928393" cy="6227791"/>
            <a:chOff x="2021672" y="1217314"/>
            <a:chExt cx="3928393" cy="6227791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C1B20E5-D138-EB4F-EB53-769445338E38}"/>
                </a:ext>
              </a:extLst>
            </p:cNvPr>
            <p:cNvSpPr/>
            <p:nvPr/>
          </p:nvSpPr>
          <p:spPr>
            <a:xfrm>
              <a:off x="2021672" y="1217314"/>
              <a:ext cx="3920798" cy="3316302"/>
            </a:xfrm>
            <a:prstGeom prst="roundRect">
              <a:avLst>
                <a:gd name="adj" fmla="val 1505"/>
              </a:avLst>
            </a:prstGeom>
            <a:solidFill>
              <a:srgbClr val="FAF7F7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63" name="Right Triangle 62">
              <a:extLst>
                <a:ext uri="{FF2B5EF4-FFF2-40B4-BE49-F238E27FC236}">
                  <a16:creationId xmlns:a16="http://schemas.microsoft.com/office/drawing/2014/main" id="{4706E6E8-5F44-4DE0-FF0F-C5121451DF0F}"/>
                </a:ext>
              </a:extLst>
            </p:cNvPr>
            <p:cNvSpPr/>
            <p:nvPr/>
          </p:nvSpPr>
          <p:spPr>
            <a:xfrm rot="10800000">
              <a:off x="2175132" y="4492340"/>
              <a:ext cx="3771722" cy="2811136"/>
            </a:xfrm>
            <a:prstGeom prst="rtTriangle">
              <a:avLst/>
            </a:prstGeom>
            <a:solidFill>
              <a:srgbClr val="FAF7F7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CFEC5535-3AC9-9CA2-7E23-1863301B6786}"/>
                </a:ext>
              </a:extLst>
            </p:cNvPr>
            <p:cNvSpPr/>
            <p:nvPr/>
          </p:nvSpPr>
          <p:spPr>
            <a:xfrm>
              <a:off x="4986473" y="6726382"/>
              <a:ext cx="963592" cy="718723"/>
            </a:xfrm>
            <a:prstGeom prst="roundRect">
              <a:avLst/>
            </a:prstGeom>
            <a:solidFill>
              <a:srgbClr val="FAF7F7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34A5CC0-7E5B-49F1-0E47-F7412BD6E8E2}"/>
                </a:ext>
              </a:extLst>
            </p:cNvPr>
            <p:cNvSpPr/>
            <p:nvPr/>
          </p:nvSpPr>
          <p:spPr>
            <a:xfrm rot="2589477">
              <a:off x="3513932" y="5941804"/>
              <a:ext cx="1831409" cy="563603"/>
            </a:xfrm>
            <a:prstGeom prst="rect">
              <a:avLst/>
            </a:prstGeom>
            <a:solidFill>
              <a:srgbClr val="FBF7F7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pic>
        <p:nvPicPr>
          <p:cNvPr id="3078" name="Picture 6" descr="Deep Learning Icon PNG Images, Vectors Free Download - Pngtree">
            <a:extLst>
              <a:ext uri="{FF2B5EF4-FFF2-40B4-BE49-F238E27FC236}">
                <a16:creationId xmlns:a16="http://schemas.microsoft.com/office/drawing/2014/main" id="{633362F2-2747-4260-BDC4-226625AFB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674" y="1360781"/>
            <a:ext cx="711010" cy="71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0EB80C-6EAD-F1BB-C385-F08302D2405D}"/>
              </a:ext>
            </a:extLst>
          </p:cNvPr>
          <p:cNvSpPr txBox="1"/>
          <p:nvPr/>
        </p:nvSpPr>
        <p:spPr>
          <a:xfrm>
            <a:off x="3170138" y="1403482"/>
            <a:ext cx="2240212" cy="461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400" dirty="0"/>
              <a:t>Fuzzy Logic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BEDC8A-1C7E-C34A-7C23-4088E583B996}"/>
              </a:ext>
            </a:extLst>
          </p:cNvPr>
          <p:cNvSpPr txBox="1"/>
          <p:nvPr/>
        </p:nvSpPr>
        <p:spPr>
          <a:xfrm>
            <a:off x="3167352" y="1772422"/>
            <a:ext cx="22948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Understand the Prompt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A17DE3-D02C-2E14-E048-018E2A4BC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6" t="6150" r="22668" b="13828"/>
          <a:stretch>
            <a:fillRect/>
          </a:stretch>
        </p:blipFill>
        <p:spPr bwMode="auto">
          <a:xfrm>
            <a:off x="6296153" y="1360781"/>
            <a:ext cx="934462" cy="84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BD0FFF9-1575-F880-8205-F44D87FD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8" y="1434607"/>
            <a:ext cx="697680" cy="6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7EE2AF-1600-D596-8FD3-AF49C9F96317}"/>
              </a:ext>
            </a:extLst>
          </p:cNvPr>
          <p:cNvSpPr txBox="1"/>
          <p:nvPr/>
        </p:nvSpPr>
        <p:spPr>
          <a:xfrm>
            <a:off x="2122637" y="2540192"/>
            <a:ext cx="285624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Identifies keywords from user input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050C07-7812-0B6B-C21A-6A765E64E8DA}"/>
              </a:ext>
            </a:extLst>
          </p:cNvPr>
          <p:cNvSpPr txBox="1"/>
          <p:nvPr/>
        </p:nvSpPr>
        <p:spPr>
          <a:xfrm>
            <a:off x="2431698" y="4040601"/>
            <a:ext cx="3480142" cy="13388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Distinguishes between roles: core, modifier,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      accessory, background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F6B384-FEAD-2F48-A406-1963E74F371E}"/>
              </a:ext>
            </a:extLst>
          </p:cNvPr>
          <p:cNvSpPr txBox="1"/>
          <p:nvPr/>
        </p:nvSpPr>
        <p:spPr>
          <a:xfrm>
            <a:off x="2117442" y="3300514"/>
            <a:ext cx="3794398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Assigns fuzzy scores (</a:t>
            </a:r>
            <a:r>
              <a:rPr lang="en-US" sz="2100" i="1" dirty="0"/>
              <a:t>e.g. “slightly angry” → 0.3</a:t>
            </a:r>
            <a:r>
              <a:rPr lang="en-US" sz="2100" dirty="0"/>
              <a:t>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1" name="Ç">
            <a:extLst>
              <a:ext uri="{FF2B5EF4-FFF2-40B4-BE49-F238E27FC236}">
                <a16:creationId xmlns:a16="http://schemas.microsoft.com/office/drawing/2014/main" id="{72AB6A60-09F0-68E8-D4B0-A03D1F34E4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3488604">
            <a:off x="-4294169" y="4220523"/>
            <a:ext cx="12964518" cy="375842"/>
          </a:xfrm>
          <a:prstGeom prst="rect">
            <a:avLst/>
          </a:prstGeom>
          <a:solidFill>
            <a:srgbClr val="4A87C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94960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 0"/>
          <p:cNvSpPr txBox="1"/>
          <p:nvPr/>
        </p:nvSpPr>
        <p:spPr>
          <a:xfrm>
            <a:off x="381001" y="241300"/>
            <a:ext cx="6101442" cy="1392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Extracting Structure from Natural Language</a:t>
            </a:r>
          </a:p>
        </p:txBody>
      </p:sp>
      <p:pic>
        <p:nvPicPr>
          <p:cNvPr id="159" name="pasted-movie.png" descr="pasted-movie.png"/>
          <p:cNvPicPr>
            <a:picLocks noChangeAspect="1"/>
          </p:cNvPicPr>
          <p:nvPr/>
        </p:nvPicPr>
        <p:blipFill>
          <a:blip r:embed="rId2"/>
          <a:srcRect l="26749" t="269" r="31974" b="269"/>
          <a:stretch>
            <a:fillRect/>
          </a:stretch>
        </p:blipFill>
        <p:spPr>
          <a:xfrm>
            <a:off x="8478322" y="-105371"/>
            <a:ext cx="6227058" cy="8440392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Rectangle"/>
          <p:cNvSpPr/>
          <p:nvPr/>
        </p:nvSpPr>
        <p:spPr>
          <a:xfrm rot="16200000">
            <a:off x="2169697" y="4745098"/>
            <a:ext cx="12964517" cy="375842"/>
          </a:xfrm>
          <a:prstGeom prst="rect">
            <a:avLst/>
          </a:prstGeom>
          <a:solidFill>
            <a:srgbClr val="74A9B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C62C77-5059-6CCF-845E-6BF127C15432}"/>
              </a:ext>
            </a:extLst>
          </p:cNvPr>
          <p:cNvGrpSpPr/>
          <p:nvPr/>
        </p:nvGrpSpPr>
        <p:grpSpPr>
          <a:xfrm>
            <a:off x="188433" y="2160743"/>
            <a:ext cx="3978083" cy="4544335"/>
            <a:chOff x="237455" y="1752529"/>
            <a:chExt cx="3978083" cy="4544335"/>
          </a:xfrm>
        </p:grpSpPr>
        <p:sp>
          <p:nvSpPr>
            <p:cNvPr id="3" name="Shape 7">
              <a:extLst>
                <a:ext uri="{FF2B5EF4-FFF2-40B4-BE49-F238E27FC236}">
                  <a16:creationId xmlns:a16="http://schemas.microsoft.com/office/drawing/2014/main" id="{8B559672-6215-A1C4-43AA-F9E817B7EFC2}"/>
                </a:ext>
              </a:extLst>
            </p:cNvPr>
            <p:cNvSpPr/>
            <p:nvPr/>
          </p:nvSpPr>
          <p:spPr>
            <a:xfrm>
              <a:off x="237455" y="1752529"/>
              <a:ext cx="3978083" cy="4544335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22C901-6EF0-AD1C-F736-EB6C8029272F}"/>
                </a:ext>
              </a:extLst>
            </p:cNvPr>
            <p:cNvSpPr txBox="1"/>
            <p:nvPr/>
          </p:nvSpPr>
          <p:spPr>
            <a:xfrm>
              <a:off x="1208657" y="2087378"/>
              <a:ext cx="2536471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400" dirty="0"/>
                <a:t>Syntactic Analysis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9827A3-749C-2955-DF78-1440695B1E05}"/>
                </a:ext>
              </a:extLst>
            </p:cNvPr>
            <p:cNvSpPr txBox="1"/>
            <p:nvPr/>
          </p:nvSpPr>
          <p:spPr>
            <a:xfrm>
              <a:off x="353971" y="2864192"/>
              <a:ext cx="3673480" cy="33085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Prompt is parsed with </a:t>
              </a:r>
              <a:br>
                <a:rPr lang="en-US" sz="2100" dirty="0"/>
              </a:br>
              <a:r>
                <a:rPr lang="en-US" sz="2100" dirty="0"/>
                <a:t>to extract valid keywords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Focus only on keywords present in the emoji dataset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Linguistic roles are identified based on grammar: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endParaRPr lang="en-US" sz="2100" dirty="0"/>
            </a:p>
            <a:p>
              <a:endParaRPr 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5099A9-ED42-6C68-F8CB-B1D9929BDFA1}"/>
                </a:ext>
              </a:extLst>
            </p:cNvPr>
            <p:cNvSpPr txBox="1"/>
            <p:nvPr/>
          </p:nvSpPr>
          <p:spPr>
            <a:xfrm>
              <a:off x="708769" y="4793313"/>
              <a:ext cx="3318682" cy="1384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Subject → core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Adjectives/Adverbs → modifiers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Objects → accessories</a:t>
              </a:r>
            </a:p>
          </p:txBody>
        </p:sp>
        <p:pic>
          <p:nvPicPr>
            <p:cNvPr id="4098" name="Picture 2" descr="Linguistics - Free education icons">
              <a:extLst>
                <a:ext uri="{FF2B5EF4-FFF2-40B4-BE49-F238E27FC236}">
                  <a16:creationId xmlns:a16="http://schemas.microsoft.com/office/drawing/2014/main" id="{F416B1A2-3106-CB1F-2BE4-ABE184BBF7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945" y="1932735"/>
              <a:ext cx="742223" cy="742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5E33FAE1-DC5A-B0DC-E6EC-BBF66B3A6D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04" b="33089"/>
            <a:stretch>
              <a:fillRect/>
            </a:stretch>
          </p:blipFill>
          <p:spPr bwMode="auto">
            <a:xfrm>
              <a:off x="3214153" y="2934780"/>
              <a:ext cx="797285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0C9522F-961C-47B0-6379-F700D395A134}"/>
              </a:ext>
            </a:extLst>
          </p:cNvPr>
          <p:cNvGrpSpPr/>
          <p:nvPr/>
        </p:nvGrpSpPr>
        <p:grpSpPr>
          <a:xfrm>
            <a:off x="4287683" y="2160743"/>
            <a:ext cx="3978083" cy="4544335"/>
            <a:chOff x="4414380" y="1752529"/>
            <a:chExt cx="3978083" cy="4544335"/>
          </a:xfrm>
        </p:grpSpPr>
        <p:sp>
          <p:nvSpPr>
            <p:cNvPr id="26" name="Shape 7">
              <a:extLst>
                <a:ext uri="{FF2B5EF4-FFF2-40B4-BE49-F238E27FC236}">
                  <a16:creationId xmlns:a16="http://schemas.microsoft.com/office/drawing/2014/main" id="{2E0634F8-88A6-C0B8-27B2-3B46A07BAC04}"/>
                </a:ext>
              </a:extLst>
            </p:cNvPr>
            <p:cNvSpPr/>
            <p:nvPr/>
          </p:nvSpPr>
          <p:spPr>
            <a:xfrm>
              <a:off x="4414380" y="1752529"/>
              <a:ext cx="3978083" cy="4544335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4513B7-5686-348C-D4AA-630E6C5C90FF}"/>
                </a:ext>
              </a:extLst>
            </p:cNvPr>
            <p:cNvSpPr txBox="1"/>
            <p:nvPr/>
          </p:nvSpPr>
          <p:spPr>
            <a:xfrm>
              <a:off x="5385582" y="2087378"/>
              <a:ext cx="2935310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400" dirty="0"/>
                <a:t>Role Map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08402E-BA93-F546-062D-C8421051A664}"/>
                </a:ext>
              </a:extLst>
            </p:cNvPr>
            <p:cNvSpPr txBox="1"/>
            <p:nvPr/>
          </p:nvSpPr>
          <p:spPr>
            <a:xfrm>
              <a:off x="4530896" y="2864192"/>
              <a:ext cx="3673480" cy="415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Each keyword is assigned to:</a:t>
              </a:r>
              <a:endParaRPr lang="en-US" sz="2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06977E5-4FF9-CF40-EE15-EC37DB49C9F3}"/>
                </a:ext>
              </a:extLst>
            </p:cNvPr>
            <p:cNvSpPr txBox="1"/>
            <p:nvPr/>
          </p:nvSpPr>
          <p:spPr>
            <a:xfrm>
              <a:off x="4885694" y="3259096"/>
              <a:ext cx="3318682" cy="3000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Core → main subject (</a:t>
              </a:r>
              <a:r>
                <a:rPr lang="en-US" sz="2100" i="1" dirty="0"/>
                <a:t>e.g., “penguin”</a:t>
              </a:r>
              <a:r>
                <a:rPr lang="en-US" sz="2100" dirty="0"/>
                <a:t>)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Modifier → emotional or descriptive (</a:t>
              </a:r>
              <a:r>
                <a:rPr lang="en-US" sz="2100" i="1" dirty="0"/>
                <a:t>e.g., “angry”</a:t>
              </a:r>
              <a:r>
                <a:rPr lang="en-US" sz="2100" dirty="0"/>
                <a:t>)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Accessory → objects (</a:t>
              </a:r>
              <a:r>
                <a:rPr lang="en-US" sz="2100" i="1" dirty="0"/>
                <a:t>e.g., “ice”, “monocle”</a:t>
              </a:r>
              <a:r>
                <a:rPr lang="en-US" sz="2100" dirty="0"/>
                <a:t>)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Background → detected from prepositions (</a:t>
              </a:r>
              <a:r>
                <a:rPr lang="en-US" sz="2100" i="1" dirty="0"/>
                <a:t>e.g., “in the mountains”</a:t>
              </a:r>
              <a:r>
                <a:rPr lang="en-US" sz="2100" dirty="0"/>
                <a:t>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E8A9EFB-236C-078C-67C3-8CFD8D0A4DFC}"/>
              </a:ext>
            </a:extLst>
          </p:cNvPr>
          <p:cNvGrpSpPr/>
          <p:nvPr/>
        </p:nvGrpSpPr>
        <p:grpSpPr>
          <a:xfrm>
            <a:off x="188434" y="6824259"/>
            <a:ext cx="8077332" cy="920006"/>
            <a:chOff x="188434" y="6691769"/>
            <a:chExt cx="8077332" cy="920006"/>
          </a:xfrm>
        </p:grpSpPr>
        <p:sp>
          <p:nvSpPr>
            <p:cNvPr id="34" name="Shape 7">
              <a:extLst>
                <a:ext uri="{FF2B5EF4-FFF2-40B4-BE49-F238E27FC236}">
                  <a16:creationId xmlns:a16="http://schemas.microsoft.com/office/drawing/2014/main" id="{7ED47C62-59A2-8E65-9810-33B6959584F6}"/>
                </a:ext>
              </a:extLst>
            </p:cNvPr>
            <p:cNvSpPr/>
            <p:nvPr/>
          </p:nvSpPr>
          <p:spPr>
            <a:xfrm>
              <a:off x="188434" y="6691769"/>
              <a:ext cx="8077332" cy="920006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11BCC59-9A76-3236-C4A3-1ACCA7E1937D}"/>
                </a:ext>
              </a:extLst>
            </p:cNvPr>
            <p:cNvSpPr txBox="1"/>
            <p:nvPr/>
          </p:nvSpPr>
          <p:spPr>
            <a:xfrm>
              <a:off x="302923" y="6821513"/>
              <a:ext cx="755575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100" dirty="0"/>
                <a:t>       This hierarchical role map ensures that the semantic weight of each concept is respected during emoji selection and placement. </a:t>
              </a:r>
            </a:p>
          </p:txBody>
        </p:sp>
      </p:grpSp>
      <p:pic>
        <p:nvPicPr>
          <p:cNvPr id="4108" name="Picture 12">
            <a:extLst>
              <a:ext uri="{FF2B5EF4-FFF2-40B4-BE49-F238E27FC236}">
                <a16:creationId xmlns:a16="http://schemas.microsoft.com/office/drawing/2014/main" id="{65A5326D-F1E0-D0D6-F9E2-2B508DB48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5" t="17426" r="20196" b="20074"/>
          <a:stretch>
            <a:fillRect/>
          </a:stretch>
        </p:blipFill>
        <p:spPr bwMode="auto">
          <a:xfrm>
            <a:off x="4504678" y="2340949"/>
            <a:ext cx="633040" cy="63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21BF9AD0-0E8F-B0AC-60C3-EAB9F7594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23" y="6885284"/>
            <a:ext cx="448479" cy="44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movie.png" descr="pasted-movie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26749" t="269" r="31974" b="269"/>
          <a:stretch>
            <a:fillRect/>
          </a:stretch>
        </p:blipFill>
        <p:spPr>
          <a:xfrm>
            <a:off x="8478322" y="-105371"/>
            <a:ext cx="6227058" cy="844039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Triangle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78322" y="-133798"/>
            <a:ext cx="8332955" cy="8363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83" name="Text 0"/>
          <p:cNvSpPr txBox="1"/>
          <p:nvPr/>
        </p:nvSpPr>
        <p:spPr>
          <a:xfrm>
            <a:off x="381000" y="237950"/>
            <a:ext cx="13042821" cy="703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Modeling Semantic Intensity with Fuzzy Logic</a:t>
            </a:r>
          </a:p>
        </p:txBody>
      </p:sp>
      <p:sp>
        <p:nvSpPr>
          <p:cNvPr id="14" name="Shape 7">
            <a:extLst>
              <a:ext uri="{FF2B5EF4-FFF2-40B4-BE49-F238E27FC236}">
                <a16:creationId xmlns:a16="http://schemas.microsoft.com/office/drawing/2014/main" id="{BC35109B-FFD1-18E4-4C0F-E8E26105ECA2}"/>
              </a:ext>
            </a:extLst>
          </p:cNvPr>
          <p:cNvSpPr/>
          <p:nvPr/>
        </p:nvSpPr>
        <p:spPr>
          <a:xfrm flipH="1">
            <a:off x="380998" y="5523447"/>
            <a:ext cx="9661073" cy="1398073"/>
          </a:xfrm>
          <a:prstGeom prst="roundRect">
            <a:avLst>
              <a:gd name="adj" fmla="val 1920"/>
            </a:avLst>
          </a:prstGeom>
          <a:solidFill>
            <a:srgbClr val="F9F7F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CCB679-4C04-2F88-9ED0-2800A69DB7A5}"/>
              </a:ext>
            </a:extLst>
          </p:cNvPr>
          <p:cNvSpPr txBox="1"/>
          <p:nvPr/>
        </p:nvSpPr>
        <p:spPr>
          <a:xfrm>
            <a:off x="1279578" y="5569001"/>
            <a:ext cx="2595834" cy="477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400" dirty="0"/>
              <a:t>Fuzzy Logic Output:</a:t>
            </a:r>
          </a:p>
        </p:txBody>
      </p:sp>
      <p:pic>
        <p:nvPicPr>
          <p:cNvPr id="16" name="Picture 4" descr="output&quot; Icon - Download for free – Iconduck">
            <a:extLst>
              <a:ext uri="{FF2B5EF4-FFF2-40B4-BE49-F238E27FC236}">
                <a16:creationId xmlns:a16="http://schemas.microsoft.com/office/drawing/2014/main" id="{172C68CC-2134-AB1F-CF9F-4189A229A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08" y="5630461"/>
            <a:ext cx="449422" cy="37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E2F012-7E09-B07F-AD40-E9BA02CA9F6C}"/>
              </a:ext>
            </a:extLst>
          </p:cNvPr>
          <p:cNvSpPr txBox="1"/>
          <p:nvPr/>
        </p:nvSpPr>
        <p:spPr>
          <a:xfrm>
            <a:off x="475311" y="6091479"/>
            <a:ext cx="7200836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Fuzzy Vector → numerical representation of prompt semantics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vector becomes the fitness target for the genetic algorithm</a:t>
            </a:r>
          </a:p>
        </p:txBody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B1CAECC4-EFA4-3C38-3C10-384149CE1286}"/>
              </a:ext>
            </a:extLst>
          </p:cNvPr>
          <p:cNvSpPr/>
          <p:nvPr/>
        </p:nvSpPr>
        <p:spPr>
          <a:xfrm>
            <a:off x="391496" y="1308080"/>
            <a:ext cx="4742778" cy="4035467"/>
          </a:xfrm>
          <a:prstGeom prst="roundRect">
            <a:avLst>
              <a:gd name="adj" fmla="val 1920"/>
            </a:avLst>
          </a:prstGeom>
          <a:solidFill>
            <a:srgbClr val="F9F7F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54174E-CBAB-B7C4-8ED5-C8775A2BC26C}"/>
              </a:ext>
            </a:extLst>
          </p:cNvPr>
          <p:cNvSpPr txBox="1"/>
          <p:nvPr/>
        </p:nvSpPr>
        <p:spPr>
          <a:xfrm>
            <a:off x="1279578" y="1639855"/>
            <a:ext cx="356886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400" dirty="0"/>
              <a:t>Fuzzy Adverb Interpretation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981146-843E-8443-A54C-4E38A150DB96}"/>
              </a:ext>
            </a:extLst>
          </p:cNvPr>
          <p:cNvSpPr txBox="1"/>
          <p:nvPr/>
        </p:nvSpPr>
        <p:spPr>
          <a:xfrm>
            <a:off x="475311" y="2253426"/>
            <a:ext cx="3817067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Fuzzy modifiers convert language intensity to numeric scores: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F24ABF-3B0F-FE57-EF1B-7B2D69B3D902}"/>
              </a:ext>
            </a:extLst>
          </p:cNvPr>
          <p:cNvSpPr txBox="1"/>
          <p:nvPr/>
        </p:nvSpPr>
        <p:spPr>
          <a:xfrm>
            <a:off x="819669" y="3214702"/>
            <a:ext cx="3318682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“</a:t>
            </a:r>
            <a:r>
              <a:rPr lang="en-US" sz="2000" i="1" dirty="0"/>
              <a:t>slightly angry</a:t>
            </a:r>
            <a:r>
              <a:rPr lang="en-US" sz="2000" dirty="0"/>
              <a:t>” → 0.3  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“</a:t>
            </a:r>
            <a:r>
              <a:rPr lang="en-US" sz="2000" i="1" dirty="0" err="1"/>
              <a:t>absoslutely</a:t>
            </a:r>
            <a:r>
              <a:rPr lang="en-US" sz="2000" i="1" dirty="0"/>
              <a:t> angry</a:t>
            </a:r>
            <a:r>
              <a:rPr lang="en-US" sz="2000" dirty="0"/>
              <a:t>” → 1.0  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“</a:t>
            </a:r>
            <a:r>
              <a:rPr lang="en-US" sz="2000" i="1" dirty="0"/>
              <a:t>not very angry</a:t>
            </a:r>
            <a:r>
              <a:rPr lang="en-US" sz="2000" dirty="0"/>
              <a:t>” → 0.2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F5C2B6A4-6915-0AA7-33E5-B532D2CF3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3" y="1613271"/>
            <a:ext cx="488247" cy="48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144FEBE-4E11-A649-E3EE-214FF453C88F}"/>
              </a:ext>
            </a:extLst>
          </p:cNvPr>
          <p:cNvGrpSpPr/>
          <p:nvPr/>
        </p:nvGrpSpPr>
        <p:grpSpPr>
          <a:xfrm>
            <a:off x="5886361" y="1308080"/>
            <a:ext cx="4227110" cy="4035467"/>
            <a:chOff x="4618604" y="1308080"/>
            <a:chExt cx="4227110" cy="4035467"/>
          </a:xfrm>
        </p:grpSpPr>
        <p:sp>
          <p:nvSpPr>
            <p:cNvPr id="4" name="Shape 7">
              <a:extLst>
                <a:ext uri="{FF2B5EF4-FFF2-40B4-BE49-F238E27FC236}">
                  <a16:creationId xmlns:a16="http://schemas.microsoft.com/office/drawing/2014/main" id="{2823CBD4-D88E-4121-04DF-9EBFC7303CD8}"/>
                </a:ext>
              </a:extLst>
            </p:cNvPr>
            <p:cNvSpPr/>
            <p:nvPr/>
          </p:nvSpPr>
          <p:spPr>
            <a:xfrm>
              <a:off x="4618604" y="1308080"/>
              <a:ext cx="4154647" cy="4035467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6C334F-A003-8F0D-DCD5-9B261FF399F9}"/>
                </a:ext>
              </a:extLst>
            </p:cNvPr>
            <p:cNvSpPr txBox="1"/>
            <p:nvPr/>
          </p:nvSpPr>
          <p:spPr>
            <a:xfrm>
              <a:off x="5483412" y="1545097"/>
              <a:ext cx="2419896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400" dirty="0"/>
                <a:t>Score Calculation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F77F4D-C940-0679-4DE5-691DDA43DBBE}"/>
                </a:ext>
              </a:extLst>
            </p:cNvPr>
            <p:cNvSpPr txBox="1"/>
            <p:nvPr/>
          </p:nvSpPr>
          <p:spPr>
            <a:xfrm>
              <a:off x="4702420" y="2400103"/>
              <a:ext cx="3817067" cy="16312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Final fuzzy score per keyword: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Role weights: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525C6C-C800-40F0-74BF-41E4D5C4B11C}"/>
                </a:ext>
              </a:extLst>
            </p:cNvPr>
            <p:cNvSpPr txBox="1"/>
            <p:nvPr/>
          </p:nvSpPr>
          <p:spPr>
            <a:xfrm>
              <a:off x="5042924" y="2800211"/>
              <a:ext cx="3802790" cy="707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Wingdings" pitchFamily="2" charset="2"/>
                <a:buChar char="§"/>
              </a:pPr>
              <a:r>
                <a:rPr lang="en-US" sz="2000" dirty="0" err="1"/>
                <a:t>fuzzy_score</a:t>
              </a:r>
              <a:r>
                <a:rPr lang="en-US" sz="2000" dirty="0"/>
                <a:t> = </a:t>
              </a:r>
              <a:r>
                <a:rPr lang="en-US" sz="2000" dirty="0" err="1"/>
                <a:t>adverb_modifier</a:t>
              </a:r>
              <a:br>
                <a:rPr lang="en-US" sz="2000" dirty="0"/>
              </a:br>
              <a:r>
                <a:rPr lang="en-US" sz="2000" dirty="0"/>
                <a:t>× </a:t>
              </a:r>
              <a:r>
                <a:rPr lang="en-US" sz="2000" dirty="0" err="1"/>
                <a:t>role_weight</a:t>
              </a:r>
              <a:endParaRPr lang="en-US" sz="2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F3EF36-29D1-7B65-0D5C-75E1C6891386}"/>
                </a:ext>
              </a:extLst>
            </p:cNvPr>
            <p:cNvSpPr txBox="1"/>
            <p:nvPr/>
          </p:nvSpPr>
          <p:spPr>
            <a:xfrm>
              <a:off x="5042924" y="4020110"/>
              <a:ext cx="2835829" cy="132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Wingdings" pitchFamily="2" charset="2"/>
                <a:buChar char="§"/>
              </a:pPr>
              <a:r>
                <a:rPr lang="en-US" sz="2000" dirty="0"/>
                <a:t>Core: 1.0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000" dirty="0"/>
                <a:t>Modifier: 0.9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000" dirty="0"/>
                <a:t>Accessory: 0.4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000" dirty="0"/>
                <a:t>Background: 0.5</a:t>
              </a:r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892204EE-4A45-BF26-7512-825E031687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5" t="25808" r="14881" b="29761"/>
            <a:stretch>
              <a:fillRect/>
            </a:stretch>
          </p:blipFill>
          <p:spPr bwMode="auto">
            <a:xfrm>
              <a:off x="4765526" y="1492131"/>
              <a:ext cx="710048" cy="500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FD5E6A-A955-147C-899D-5939842F256E}"/>
              </a:ext>
            </a:extLst>
          </p:cNvPr>
          <p:cNvGrpSpPr/>
          <p:nvPr/>
        </p:nvGrpSpPr>
        <p:grpSpPr>
          <a:xfrm>
            <a:off x="332200" y="7113982"/>
            <a:ext cx="8381755" cy="976397"/>
            <a:chOff x="188435" y="6691768"/>
            <a:chExt cx="7612682" cy="976397"/>
          </a:xfrm>
        </p:grpSpPr>
        <p:sp>
          <p:nvSpPr>
            <p:cNvPr id="34" name="Shape 7">
              <a:extLst>
                <a:ext uri="{FF2B5EF4-FFF2-40B4-BE49-F238E27FC236}">
                  <a16:creationId xmlns:a16="http://schemas.microsoft.com/office/drawing/2014/main" id="{B3392F45-4D4B-80F8-4366-33D02E757FB9}"/>
                </a:ext>
              </a:extLst>
            </p:cNvPr>
            <p:cNvSpPr/>
            <p:nvPr/>
          </p:nvSpPr>
          <p:spPr>
            <a:xfrm>
              <a:off x="188435" y="6691768"/>
              <a:ext cx="7612682" cy="976397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DBF57F-F36A-E04A-903A-F576C981C543}"/>
                </a:ext>
              </a:extLst>
            </p:cNvPr>
            <p:cNvSpPr txBox="1"/>
            <p:nvPr/>
          </p:nvSpPr>
          <p:spPr>
            <a:xfrm>
              <a:off x="318415" y="6830774"/>
              <a:ext cx="7410371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100" dirty="0"/>
                <a:t>       Fuzzy logic bridges natural language and numerical optimization — enabling vague user intent to guide emoji selection meaningfully. </a:t>
              </a:r>
            </a:p>
          </p:txBody>
        </p:sp>
      </p:grpSp>
      <p:sp>
        <p:nvSpPr>
          <p:cNvPr id="199" name="Rectangle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18900000">
            <a:off x="5755780" y="4306460"/>
            <a:ext cx="12964517" cy="375842"/>
          </a:xfrm>
          <a:prstGeom prst="rect">
            <a:avLst/>
          </a:prstGeom>
          <a:solidFill>
            <a:srgbClr val="74A9B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9" name="Picture 14">
            <a:extLst>
              <a:ext uri="{FF2B5EF4-FFF2-40B4-BE49-F238E27FC236}">
                <a16:creationId xmlns:a16="http://schemas.microsoft.com/office/drawing/2014/main" id="{82EE8DC2-6491-C192-AEB3-701EDF2B0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27" y="7173840"/>
            <a:ext cx="448479" cy="44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 0"/>
          <p:cNvSpPr txBox="1"/>
          <p:nvPr/>
        </p:nvSpPr>
        <p:spPr>
          <a:xfrm>
            <a:off x="6501283" y="160340"/>
            <a:ext cx="7556422" cy="14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Genetic Algorithm: Selecting the Right Emojis</a:t>
            </a:r>
          </a:p>
        </p:txBody>
      </p:sp>
      <p:pic>
        <p:nvPicPr>
          <p:cNvPr id="233" name="pasted-movie.png" descr="pasted-movie.png"/>
          <p:cNvPicPr>
            <a:picLocks noChangeAspect="1"/>
          </p:cNvPicPr>
          <p:nvPr/>
        </p:nvPicPr>
        <p:blipFill>
          <a:blip r:embed="rId2"/>
          <a:srcRect l="17572" r="12309"/>
          <a:stretch>
            <a:fillRect/>
          </a:stretch>
        </p:blipFill>
        <p:spPr>
          <a:xfrm>
            <a:off x="-161267" y="-104359"/>
            <a:ext cx="5916762" cy="843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Ç"/>
          <p:cNvSpPr/>
          <p:nvPr/>
        </p:nvSpPr>
        <p:spPr>
          <a:xfrm rot="16200000">
            <a:off x="-792549" y="4400124"/>
            <a:ext cx="12964518" cy="375842"/>
          </a:xfrm>
          <a:prstGeom prst="rect">
            <a:avLst/>
          </a:prstGeom>
          <a:solidFill>
            <a:srgbClr val="D376A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5E8DD8-BC61-0BFE-5290-18B0FDB8887A}"/>
              </a:ext>
            </a:extLst>
          </p:cNvPr>
          <p:cNvGrpSpPr/>
          <p:nvPr/>
        </p:nvGrpSpPr>
        <p:grpSpPr>
          <a:xfrm>
            <a:off x="6015682" y="1786214"/>
            <a:ext cx="3978083" cy="3860352"/>
            <a:chOff x="237455" y="1752529"/>
            <a:chExt cx="3978083" cy="3789317"/>
          </a:xfrm>
        </p:grpSpPr>
        <p:sp>
          <p:nvSpPr>
            <p:cNvPr id="4" name="Shape 7">
              <a:extLst>
                <a:ext uri="{FF2B5EF4-FFF2-40B4-BE49-F238E27FC236}">
                  <a16:creationId xmlns:a16="http://schemas.microsoft.com/office/drawing/2014/main" id="{F73AC568-C3E5-D8DE-32A5-E4C5B994C195}"/>
                </a:ext>
              </a:extLst>
            </p:cNvPr>
            <p:cNvSpPr/>
            <p:nvPr/>
          </p:nvSpPr>
          <p:spPr>
            <a:xfrm>
              <a:off x="237455" y="1752529"/>
              <a:ext cx="3978083" cy="3789317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E4D5D3-1E79-337D-234C-834D1351E0E3}"/>
                </a:ext>
              </a:extLst>
            </p:cNvPr>
            <p:cNvSpPr txBox="1"/>
            <p:nvPr/>
          </p:nvSpPr>
          <p:spPr>
            <a:xfrm>
              <a:off x="1208658" y="1883678"/>
              <a:ext cx="253647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400" dirty="0"/>
                <a:t>Chromosome Representation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13511B-5484-5B63-C01E-AEEE3B8A74F3}"/>
                </a:ext>
              </a:extLst>
            </p:cNvPr>
            <p:cNvSpPr txBox="1"/>
            <p:nvPr/>
          </p:nvSpPr>
          <p:spPr>
            <a:xfrm>
              <a:off x="353971" y="2864192"/>
              <a:ext cx="3673480" cy="2677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Each individual = 1 chromosome = 4 emoji symbols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Each gene is an emoji drawn from the full dataset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The population evolves toward better semantic alignment with the prompt</a:t>
              </a:r>
              <a:endParaRPr lang="en-US" sz="20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9401B0-C6B9-7CEB-671E-B09CBBE45F43}"/>
              </a:ext>
            </a:extLst>
          </p:cNvPr>
          <p:cNvGrpSpPr/>
          <p:nvPr/>
        </p:nvGrpSpPr>
        <p:grpSpPr>
          <a:xfrm>
            <a:off x="10100608" y="1786214"/>
            <a:ext cx="4318945" cy="5995368"/>
            <a:chOff x="237455" y="1752528"/>
            <a:chExt cx="4318945" cy="5885046"/>
          </a:xfrm>
        </p:grpSpPr>
        <p:sp>
          <p:nvSpPr>
            <p:cNvPr id="11" name="Shape 7">
              <a:extLst>
                <a:ext uri="{FF2B5EF4-FFF2-40B4-BE49-F238E27FC236}">
                  <a16:creationId xmlns:a16="http://schemas.microsoft.com/office/drawing/2014/main" id="{ECE9AA03-5DA3-9596-E0FF-581731AECC86}"/>
                </a:ext>
              </a:extLst>
            </p:cNvPr>
            <p:cNvSpPr/>
            <p:nvPr/>
          </p:nvSpPr>
          <p:spPr>
            <a:xfrm>
              <a:off x="237455" y="1752528"/>
              <a:ext cx="4318945" cy="5885046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277B0D-BB37-83DF-8A67-C3A4916B6CA3}"/>
                </a:ext>
              </a:extLst>
            </p:cNvPr>
            <p:cNvSpPr txBox="1"/>
            <p:nvPr/>
          </p:nvSpPr>
          <p:spPr>
            <a:xfrm>
              <a:off x="1208658" y="1883678"/>
              <a:ext cx="2536471" cy="8157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400" dirty="0"/>
                <a:t>Fitness Function Design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924334-7380-D88A-146F-7DFB95266462}"/>
                </a:ext>
              </a:extLst>
            </p:cNvPr>
            <p:cNvSpPr txBox="1"/>
            <p:nvPr/>
          </p:nvSpPr>
          <p:spPr>
            <a:xfrm>
              <a:off x="353971" y="2864192"/>
              <a:ext cx="3673480" cy="37310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Rewarded:</a:t>
              </a:r>
            </a:p>
            <a:p>
              <a:br>
                <a:rPr lang="en-US" sz="2100" dirty="0"/>
              </a:br>
              <a:endParaRPr lang="en-U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endParaRPr lang="en-US" sz="2100" dirty="0"/>
            </a:p>
            <a:p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Penalized: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45A5DCD-072E-0D35-18BE-61A4F6400885}"/>
              </a:ext>
            </a:extLst>
          </p:cNvPr>
          <p:cNvSpPr txBox="1"/>
          <p:nvPr/>
        </p:nvSpPr>
        <p:spPr>
          <a:xfrm>
            <a:off x="10586209" y="3325353"/>
            <a:ext cx="3673480" cy="30008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100" dirty="0"/>
              <a:t>Fuzzy similarity with target vector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100" dirty="0"/>
              <a:t>Keyword coverage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100" dirty="0"/>
              <a:t>Emoji diversity (unique symbols)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100" dirty="0"/>
              <a:t>Strong matches (≥ 80% of target)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100" dirty="0"/>
              <a:t>Semantic overlaps (e.g., “cold” vs. “ice”)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EEB6A7-B540-F36B-29A3-B17708E32D03}"/>
              </a:ext>
            </a:extLst>
          </p:cNvPr>
          <p:cNvSpPr txBox="1"/>
          <p:nvPr/>
        </p:nvSpPr>
        <p:spPr>
          <a:xfrm>
            <a:off x="10586209" y="6719755"/>
            <a:ext cx="3673480" cy="1061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100" dirty="0"/>
              <a:t>Redundant keyword overlap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100" dirty="0"/>
              <a:t>Irrelevant/noise emojis (not in prompt)</a:t>
            </a:r>
          </a:p>
        </p:txBody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74731BCB-1E21-F4BB-A031-BBCDE34A8A71}"/>
              </a:ext>
            </a:extLst>
          </p:cNvPr>
          <p:cNvSpPr/>
          <p:nvPr/>
        </p:nvSpPr>
        <p:spPr>
          <a:xfrm>
            <a:off x="6010640" y="5778064"/>
            <a:ext cx="3978082" cy="1196235"/>
          </a:xfrm>
          <a:prstGeom prst="roundRect">
            <a:avLst>
              <a:gd name="adj" fmla="val 1920"/>
            </a:avLst>
          </a:prstGeom>
          <a:solidFill>
            <a:srgbClr val="F9F7F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40EA9D-0F11-DC77-529C-F7D03951AED9}"/>
              </a:ext>
            </a:extLst>
          </p:cNvPr>
          <p:cNvSpPr txBox="1"/>
          <p:nvPr/>
        </p:nvSpPr>
        <p:spPr>
          <a:xfrm>
            <a:off x="6124581" y="5912472"/>
            <a:ext cx="3723458" cy="1061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100" dirty="0"/>
              <a:t>       The fitness function captures both linguistic alignment and emoji efficiency. </a:t>
            </a:r>
          </a:p>
        </p:txBody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E9A53402-4B00-F750-F9D5-9073ED6A0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249" y="5842150"/>
            <a:ext cx="485617" cy="48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hromosome - Free medical icons">
            <a:extLst>
              <a:ext uri="{FF2B5EF4-FFF2-40B4-BE49-F238E27FC236}">
                <a16:creationId xmlns:a16="http://schemas.microsoft.com/office/drawing/2014/main" id="{6B366DDE-6D9F-6749-507F-AC7A69AA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708" y="2060533"/>
            <a:ext cx="565150" cy="56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060B64B-F2A6-E223-D7F2-3529793B5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309" y="1957345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asted-movie.png" descr="pasted-movie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17572" r="12309"/>
          <a:stretch>
            <a:fillRect/>
          </a:stretch>
        </p:blipFill>
        <p:spPr>
          <a:xfrm>
            <a:off x="-161267" y="-104359"/>
            <a:ext cx="5916762" cy="843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Triangle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2082573" y="-140278"/>
            <a:ext cx="8280270" cy="8363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9" name="Text 0"/>
          <p:cNvSpPr txBox="1"/>
          <p:nvPr/>
        </p:nvSpPr>
        <p:spPr>
          <a:xfrm>
            <a:off x="444500" y="292100"/>
            <a:ext cx="10603938" cy="703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Optimization of the GA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AFFA05B-1BB0-7E83-F3D2-27B02666E434}"/>
              </a:ext>
            </a:extLst>
          </p:cNvPr>
          <p:cNvGrpSpPr/>
          <p:nvPr/>
        </p:nvGrpSpPr>
        <p:grpSpPr>
          <a:xfrm>
            <a:off x="8321432" y="1470241"/>
            <a:ext cx="5454011" cy="5289118"/>
            <a:chOff x="4274423" y="1528525"/>
            <a:chExt cx="5454011" cy="528911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E551303-3BF7-B9E3-D25A-EACC24082D9B}"/>
                </a:ext>
              </a:extLst>
            </p:cNvPr>
            <p:cNvGrpSpPr/>
            <p:nvPr/>
          </p:nvGrpSpPr>
          <p:grpSpPr>
            <a:xfrm>
              <a:off x="4274423" y="1528525"/>
              <a:ext cx="5454011" cy="5289118"/>
              <a:chOff x="4153058" y="1173684"/>
              <a:chExt cx="5454011" cy="528911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9E80EFE-8906-627A-6F4F-45B40B1F2E11}"/>
                  </a:ext>
                </a:extLst>
              </p:cNvPr>
              <p:cNvGrpSpPr/>
              <p:nvPr/>
            </p:nvGrpSpPr>
            <p:grpSpPr>
              <a:xfrm>
                <a:off x="4153058" y="1173684"/>
                <a:ext cx="5454011" cy="5289118"/>
                <a:chOff x="3605976" y="1232159"/>
                <a:chExt cx="3769454" cy="5289118"/>
              </a:xfrm>
            </p:grpSpPr>
            <p:sp>
              <p:nvSpPr>
                <p:cNvPr id="6" name="Shape 7">
                  <a:extLst>
                    <a:ext uri="{FF2B5EF4-FFF2-40B4-BE49-F238E27FC236}">
                      <a16:creationId xmlns:a16="http://schemas.microsoft.com/office/drawing/2014/main" id="{C2802CE7-F95F-2BE9-13A0-7399E403920C}"/>
                    </a:ext>
                  </a:extLst>
                </p:cNvPr>
                <p:cNvSpPr/>
                <p:nvPr/>
              </p:nvSpPr>
              <p:spPr>
                <a:xfrm>
                  <a:off x="3605976" y="1232159"/>
                  <a:ext cx="3673480" cy="5289118"/>
                </a:xfrm>
                <a:prstGeom prst="roundRect">
                  <a:avLst>
                    <a:gd name="adj" fmla="val 1920"/>
                  </a:avLst>
                </a:prstGeom>
                <a:solidFill>
                  <a:srgbClr val="F9F7F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FE83043-DB9C-7C93-9C18-D84555B10E2B}"/>
                    </a:ext>
                  </a:extLst>
                </p:cNvPr>
                <p:cNvSpPr txBox="1"/>
                <p:nvPr/>
              </p:nvSpPr>
              <p:spPr>
                <a:xfrm>
                  <a:off x="4266200" y="1412030"/>
                  <a:ext cx="2536471" cy="4616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r>
                    <a:rPr lang="en-US" sz="2400" dirty="0"/>
                    <a:t>Evolution Process</a:t>
                  </a: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D7B752CF-C41D-FE6B-7CC0-4EFA80AE592D}"/>
                    </a:ext>
                  </a:extLst>
                </p:cNvPr>
                <p:cNvGrpSpPr/>
                <p:nvPr/>
              </p:nvGrpSpPr>
              <p:grpSpPr>
                <a:xfrm>
                  <a:off x="3701950" y="1931562"/>
                  <a:ext cx="3673480" cy="4553796"/>
                  <a:chOff x="3701950" y="1931562"/>
                  <a:chExt cx="3673480" cy="4553796"/>
                </a:xfrm>
              </p:grpSpPr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502CCDBA-6C07-5CEF-83CB-5E1759515AE9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950" y="1931562"/>
                    <a:ext cx="3673480" cy="300081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t">
                    <a:spAutoFit/>
                  </a:bodyPr>
                  <a:lstStyle/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US" sz="2100" dirty="0"/>
                      <a:t>Population size: </a:t>
                    </a:r>
                    <a:r>
                      <a:rPr lang="en-US" sz="2100" b="1" dirty="0"/>
                      <a:t>450</a:t>
                    </a:r>
                    <a:br>
                      <a:rPr lang="en-US" sz="2100" b="1" dirty="0"/>
                    </a:br>
                    <a:endParaRPr lang="en-US" sz="2100" dirty="0"/>
                  </a:p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endParaRPr lang="en-US" sz="2100" b="1" dirty="0"/>
                  </a:p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US" sz="2100" dirty="0"/>
                      <a:t>Generations: </a:t>
                    </a:r>
                    <a:r>
                      <a:rPr lang="en-US" sz="2100" b="1" dirty="0"/>
                      <a:t>20</a:t>
                    </a:r>
                  </a:p>
                  <a:p>
                    <a:endParaRPr lang="en-US" sz="2100" b="1" dirty="0"/>
                  </a:p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US" sz="2100" dirty="0"/>
                      <a:t>Selection: Random 2 from </a:t>
                    </a:r>
                    <a:r>
                      <a:rPr lang="en-US" sz="2100" b="1" dirty="0"/>
                      <a:t>top 5</a:t>
                    </a:r>
                    <a:r>
                      <a:rPr lang="en-US" sz="2100" dirty="0"/>
                      <a:t> in generation (partial tournament)</a:t>
                    </a:r>
                  </a:p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US" sz="2100" dirty="0"/>
                      <a:t>Elitism: </a:t>
                    </a:r>
                    <a:r>
                      <a:rPr lang="en-US" sz="2100" b="1" dirty="0"/>
                      <a:t>Best 2</a:t>
                    </a:r>
                    <a:r>
                      <a:rPr lang="en-US" sz="2100" dirty="0"/>
                      <a:t> survive unchanged</a:t>
                    </a:r>
                  </a:p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US" sz="2100" dirty="0"/>
                      <a:t>Mutation: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956E5FB4-5028-9F9B-C6E6-5813EE0CC78C}"/>
                      </a:ext>
                    </a:extLst>
                  </p:cNvPr>
                  <p:cNvSpPr txBox="1"/>
                  <p:nvPr/>
                </p:nvSpPr>
                <p:spPr>
                  <a:xfrm>
                    <a:off x="3916542" y="4777200"/>
                    <a:ext cx="3341940" cy="170815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t">
                    <a:spAutoFit/>
                  </a:bodyPr>
                  <a:lstStyle/>
                  <a:p>
                    <a:pPr marL="285750" indent="-285750">
                      <a:buFont typeface="Wingdings" pitchFamily="2" charset="2"/>
                      <a:buChar char="§"/>
                    </a:pPr>
                    <a:r>
                      <a:rPr lang="en-US" sz="2100" b="1" dirty="0"/>
                      <a:t>1 gene </a:t>
                    </a:r>
                    <a:r>
                      <a:rPr lang="en-US" sz="2100" dirty="0"/>
                      <a:t>mutated randomly</a:t>
                    </a:r>
                  </a:p>
                  <a:p>
                    <a:pPr marL="285750" lvl="2" indent="-285750">
                      <a:buFont typeface="Wingdings" pitchFamily="2" charset="2"/>
                      <a:buChar char="§"/>
                    </a:pPr>
                    <a:r>
                      <a:rPr lang="en-US" sz="2100" dirty="0"/>
                      <a:t>Adaptive mutation rate: </a:t>
                    </a:r>
                    <a:r>
                      <a:rPr lang="en-US" sz="2100" b="1" dirty="0"/>
                      <a:t>max(0.3, 0.9 − 0.05 × generation)</a:t>
                    </a:r>
                  </a:p>
                  <a:p>
                    <a:pPr marL="285750" lvl="2" indent="-285750">
                      <a:buFont typeface="Wingdings" pitchFamily="2" charset="2"/>
                      <a:buChar char="§"/>
                    </a:pPr>
                    <a:r>
                      <a:rPr lang="en-US" sz="2100" dirty="0"/>
                      <a:t>Encourages exploration early, stability later</a:t>
                    </a:r>
                  </a:p>
                </p:txBody>
              </p:sp>
            </p:grp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CB601-E722-163B-5863-4BB26288417B}"/>
                  </a:ext>
                </a:extLst>
              </p:cNvPr>
              <p:cNvSpPr txBox="1"/>
              <p:nvPr/>
            </p:nvSpPr>
            <p:spPr>
              <a:xfrm>
                <a:off x="4602415" y="2195705"/>
                <a:ext cx="4315953" cy="738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sz="2100" dirty="0"/>
                  <a:t>Improves</a:t>
                </a:r>
                <a:r>
                  <a:rPr lang="en-US" sz="2100" b="1" dirty="0"/>
                  <a:t> </a:t>
                </a:r>
                <a:r>
                  <a:rPr lang="en-US" sz="2100" dirty="0"/>
                  <a:t>search space exploration and diversity</a:t>
                </a:r>
                <a:endParaRPr lang="en-US" sz="2100" b="1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07D13F-3512-FD10-F5D5-3AEFC38EF8F3}"/>
                  </a:ext>
                </a:extLst>
              </p:cNvPr>
              <p:cNvSpPr txBox="1"/>
              <p:nvPr/>
            </p:nvSpPr>
            <p:spPr>
              <a:xfrm>
                <a:off x="4602416" y="3128483"/>
                <a:ext cx="4681848" cy="4154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sz="2100" dirty="0"/>
                  <a:t>Allows better convergence over time</a:t>
                </a:r>
              </a:p>
            </p:txBody>
          </p:sp>
        </p:grpSp>
        <p:pic>
          <p:nvPicPr>
            <p:cNvPr id="33" name="Picture 2" descr="Evolution - Free business icons">
              <a:extLst>
                <a:ext uri="{FF2B5EF4-FFF2-40B4-BE49-F238E27FC236}">
                  <a16:creationId xmlns:a16="http://schemas.microsoft.com/office/drawing/2014/main" id="{C53D5E57-2530-1095-4167-D185B7C00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0621" y="1585659"/>
              <a:ext cx="603666" cy="60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DFD4DB1-2754-C99B-EA34-3E2962510E68}"/>
              </a:ext>
            </a:extLst>
          </p:cNvPr>
          <p:cNvGrpSpPr/>
          <p:nvPr/>
        </p:nvGrpSpPr>
        <p:grpSpPr>
          <a:xfrm>
            <a:off x="3063150" y="1480469"/>
            <a:ext cx="4138710" cy="3500909"/>
            <a:chOff x="10177791" y="2422629"/>
            <a:chExt cx="4138710" cy="350090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AEDD530-36E2-23CB-9ABC-2F7F2C645019}"/>
                </a:ext>
              </a:extLst>
            </p:cNvPr>
            <p:cNvGrpSpPr/>
            <p:nvPr/>
          </p:nvGrpSpPr>
          <p:grpSpPr>
            <a:xfrm>
              <a:off x="10177791" y="2422629"/>
              <a:ext cx="4138710" cy="3500909"/>
              <a:chOff x="7889164" y="4289282"/>
              <a:chExt cx="4138710" cy="3500909"/>
            </a:xfrm>
          </p:grpSpPr>
          <p:sp>
            <p:nvSpPr>
              <p:cNvPr id="2" name="Shape 7">
                <a:extLst>
                  <a:ext uri="{FF2B5EF4-FFF2-40B4-BE49-F238E27FC236}">
                    <a16:creationId xmlns:a16="http://schemas.microsoft.com/office/drawing/2014/main" id="{D808102C-4A84-CB1B-8A22-F8A70565BB02}"/>
                  </a:ext>
                </a:extLst>
              </p:cNvPr>
              <p:cNvSpPr/>
              <p:nvPr/>
            </p:nvSpPr>
            <p:spPr>
              <a:xfrm>
                <a:off x="7889164" y="4289282"/>
                <a:ext cx="4138710" cy="3500909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039C14-C7D5-CFB6-6982-E30D0E713A0F}"/>
                  </a:ext>
                </a:extLst>
              </p:cNvPr>
              <p:cNvSpPr txBox="1"/>
              <p:nvPr/>
            </p:nvSpPr>
            <p:spPr>
              <a:xfrm>
                <a:off x="8708430" y="4519521"/>
                <a:ext cx="326627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lang="en-US" sz="2400" dirty="0"/>
                  <a:t>Weighted Formula (Final)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F5401C-AD23-54FF-A191-D1E2E0F0852D}"/>
                  </a:ext>
                </a:extLst>
              </p:cNvPr>
              <p:cNvSpPr txBox="1"/>
              <p:nvPr/>
            </p:nvSpPr>
            <p:spPr>
              <a:xfrm>
                <a:off x="7957127" y="4989555"/>
                <a:ext cx="3967973" cy="2677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sz="2100" dirty="0"/>
                  <a:t>score = (</a:t>
                </a:r>
              </a:p>
              <a:p>
                <a:r>
                  <a:rPr lang="en-US" sz="2100" dirty="0"/>
                  <a:t>    0.5 × </a:t>
                </a:r>
                <a:r>
                  <a:rPr lang="en-US" sz="2100" dirty="0" err="1"/>
                  <a:t>fuzzy_similarity</a:t>
                </a:r>
                <a:r>
                  <a:rPr lang="en-US" sz="2100" dirty="0"/>
                  <a:t> + </a:t>
                </a:r>
                <a:br>
                  <a:rPr lang="en-US" sz="2100" dirty="0"/>
                </a:br>
                <a:r>
                  <a:rPr lang="en-US" sz="2100" dirty="0"/>
                  <a:t>    0.15 × </a:t>
                </a:r>
                <a:r>
                  <a:rPr lang="en-US" sz="2100" dirty="0" err="1"/>
                  <a:t>strong_bonus</a:t>
                </a:r>
                <a:r>
                  <a:rPr lang="en-US" sz="2100" dirty="0"/>
                  <a:t> + </a:t>
                </a:r>
              </a:p>
              <a:p>
                <a:r>
                  <a:rPr lang="en-US" sz="2100" dirty="0"/>
                  <a:t>    0.15 × </a:t>
                </a:r>
                <a:r>
                  <a:rPr lang="en-US" sz="2100" dirty="0" err="1"/>
                  <a:t>coverage_ratio</a:t>
                </a:r>
                <a:r>
                  <a:rPr lang="en-US" sz="2100" dirty="0"/>
                  <a:t> + </a:t>
                </a:r>
              </a:p>
              <a:p>
                <a:r>
                  <a:rPr lang="en-US" sz="2100" dirty="0"/>
                  <a:t>    0.1 × diversity + </a:t>
                </a:r>
              </a:p>
              <a:p>
                <a:r>
                  <a:rPr lang="en-US" sz="2100" dirty="0"/>
                  <a:t>    0.1 × efficiency + </a:t>
                </a:r>
              </a:p>
              <a:p>
                <a:r>
                  <a:rPr lang="en-US" sz="2100" dirty="0"/>
                  <a:t>    </a:t>
                </a:r>
                <a:r>
                  <a:rPr lang="en-US" sz="2100" dirty="0" err="1"/>
                  <a:t>relevance_bonus</a:t>
                </a:r>
                <a:br>
                  <a:rPr lang="en-US" sz="2100" dirty="0"/>
                </a:br>
                <a:r>
                  <a:rPr lang="en-US" sz="2100" dirty="0"/>
                  <a:t>) − 0.1 × redundancy − 0.1 × noise</a:t>
                </a:r>
              </a:p>
            </p:txBody>
          </p:sp>
        </p:grpSp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7D5B18F0-9509-F3D4-AA9D-341F23DAE8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20933" r="18857" b="18271"/>
            <a:stretch>
              <a:fillRect/>
            </a:stretch>
          </p:blipFill>
          <p:spPr bwMode="auto">
            <a:xfrm>
              <a:off x="10179170" y="2530291"/>
              <a:ext cx="764721" cy="70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A0298F3-AC8B-3B30-5A3D-0463AEDCFB92}"/>
              </a:ext>
            </a:extLst>
          </p:cNvPr>
          <p:cNvGrpSpPr/>
          <p:nvPr/>
        </p:nvGrpSpPr>
        <p:grpSpPr>
          <a:xfrm>
            <a:off x="5622230" y="7109405"/>
            <a:ext cx="8694271" cy="976397"/>
            <a:chOff x="188435" y="6691768"/>
            <a:chExt cx="7896523" cy="976397"/>
          </a:xfrm>
        </p:grpSpPr>
        <p:sp>
          <p:nvSpPr>
            <p:cNvPr id="35" name="Shape 7">
              <a:extLst>
                <a:ext uri="{FF2B5EF4-FFF2-40B4-BE49-F238E27FC236}">
                  <a16:creationId xmlns:a16="http://schemas.microsoft.com/office/drawing/2014/main" id="{ECB9A709-B8EC-0C7E-915D-6D6343966EC3}"/>
                </a:ext>
              </a:extLst>
            </p:cNvPr>
            <p:cNvSpPr/>
            <p:nvPr/>
          </p:nvSpPr>
          <p:spPr>
            <a:xfrm>
              <a:off x="188435" y="6691768"/>
              <a:ext cx="7896523" cy="976397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CDEF11-8E69-AC10-5908-3DB8E65CCC79}"/>
                </a:ext>
              </a:extLst>
            </p:cNvPr>
            <p:cNvSpPr txBox="1"/>
            <p:nvPr/>
          </p:nvSpPr>
          <p:spPr>
            <a:xfrm>
              <a:off x="318415" y="6830774"/>
              <a:ext cx="771825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100" dirty="0"/>
                <a:t>      Parameter tuning increased population diversity and evolutionary depth,</a:t>
              </a:r>
            </a:p>
            <a:p>
              <a:r>
                <a:rPr lang="en-US" sz="2100" dirty="0">
                  <a:solidFill>
                    <a:srgbClr val="FAF7F7"/>
                  </a:solidFill>
                </a:rPr>
                <a:t>_</a:t>
              </a:r>
              <a:r>
                <a:rPr lang="en-US" sz="2100" dirty="0"/>
                <a:t>while reward restructuring improved semantic focus and discouraged noise. </a:t>
              </a:r>
            </a:p>
          </p:txBody>
        </p:sp>
      </p:grpSp>
      <p:pic>
        <p:nvPicPr>
          <p:cNvPr id="37" name="Picture 14">
            <a:extLst>
              <a:ext uri="{FF2B5EF4-FFF2-40B4-BE49-F238E27FC236}">
                <a16:creationId xmlns:a16="http://schemas.microsoft.com/office/drawing/2014/main" id="{5E38F69D-A362-BBB6-029E-D4556DFB2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438" y="7195901"/>
            <a:ext cx="448479" cy="44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Ç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-3835830" y="4682620"/>
            <a:ext cx="12964517" cy="375842"/>
          </a:xfrm>
          <a:prstGeom prst="rect">
            <a:avLst/>
          </a:prstGeom>
          <a:solidFill>
            <a:srgbClr val="D376A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BECB5-47AA-9D46-D323-DDAF81DAA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asted-movie.png" descr="pasted-movie.png">
            <a:extLst>
              <a:ext uri="{FF2B5EF4-FFF2-40B4-BE49-F238E27FC236}">
                <a16:creationId xmlns:a16="http://schemas.microsoft.com/office/drawing/2014/main" id="{1F69CEE9-52E1-1A46-F90C-7D44DBDD7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17572" r="12309"/>
          <a:stretch>
            <a:fillRect/>
          </a:stretch>
        </p:blipFill>
        <p:spPr>
          <a:xfrm>
            <a:off x="-161267" y="-104359"/>
            <a:ext cx="5916762" cy="843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Triangle">
            <a:extLst>
              <a:ext uri="{FF2B5EF4-FFF2-40B4-BE49-F238E27FC236}">
                <a16:creationId xmlns:a16="http://schemas.microsoft.com/office/drawing/2014/main" id="{0E308FC8-232E-A6C5-91B2-6EF520DE5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2082573" y="-140278"/>
            <a:ext cx="8280270" cy="8363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4A43FD-F006-10A5-DA45-354B2EAEE1AE}"/>
              </a:ext>
            </a:extLst>
          </p:cNvPr>
          <p:cNvGrpSpPr/>
          <p:nvPr/>
        </p:nvGrpSpPr>
        <p:grpSpPr>
          <a:xfrm>
            <a:off x="3258935" y="4444756"/>
            <a:ext cx="5759364" cy="1509082"/>
            <a:chOff x="3258935" y="4444756"/>
            <a:chExt cx="5759364" cy="1509082"/>
          </a:xfrm>
        </p:grpSpPr>
        <p:sp>
          <p:nvSpPr>
            <p:cNvPr id="12" name="Shape 7">
              <a:extLst>
                <a:ext uri="{FF2B5EF4-FFF2-40B4-BE49-F238E27FC236}">
                  <a16:creationId xmlns:a16="http://schemas.microsoft.com/office/drawing/2014/main" id="{84AC739F-F829-38F9-ADB2-E7A210470A23}"/>
                </a:ext>
              </a:extLst>
            </p:cNvPr>
            <p:cNvSpPr/>
            <p:nvPr/>
          </p:nvSpPr>
          <p:spPr>
            <a:xfrm>
              <a:off x="3258935" y="4444756"/>
              <a:ext cx="5759364" cy="1280183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7" name="Shape 7">
              <a:extLst>
                <a:ext uri="{FF2B5EF4-FFF2-40B4-BE49-F238E27FC236}">
                  <a16:creationId xmlns:a16="http://schemas.microsoft.com/office/drawing/2014/main" id="{25A61A68-C8E9-254E-D0B9-4FB18D6C849D}"/>
                </a:ext>
              </a:extLst>
            </p:cNvPr>
            <p:cNvSpPr/>
            <p:nvPr/>
          </p:nvSpPr>
          <p:spPr>
            <a:xfrm>
              <a:off x="3834446" y="5660096"/>
              <a:ext cx="5183853" cy="293742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</p:grpSp>
      <p:sp>
        <p:nvSpPr>
          <p:cNvPr id="259" name="Text 0">
            <a:extLst>
              <a:ext uri="{FF2B5EF4-FFF2-40B4-BE49-F238E27FC236}">
                <a16:creationId xmlns:a16="http://schemas.microsoft.com/office/drawing/2014/main" id="{0DF120F8-3843-5083-625D-8673D88884BE}"/>
              </a:ext>
            </a:extLst>
          </p:cNvPr>
          <p:cNvSpPr txBox="1"/>
          <p:nvPr/>
        </p:nvSpPr>
        <p:spPr>
          <a:xfrm>
            <a:off x="444500" y="292100"/>
            <a:ext cx="5489769" cy="703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Performance of the GA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3C606A-7D00-33B8-6530-7969FC0D416E}"/>
              </a:ext>
            </a:extLst>
          </p:cNvPr>
          <p:cNvGrpSpPr/>
          <p:nvPr/>
        </p:nvGrpSpPr>
        <p:grpSpPr>
          <a:xfrm>
            <a:off x="1942805" y="1731385"/>
            <a:ext cx="7171467" cy="2598492"/>
            <a:chOff x="7676802" y="1219337"/>
            <a:chExt cx="7171467" cy="2598492"/>
          </a:xfrm>
        </p:grpSpPr>
        <p:sp>
          <p:nvSpPr>
            <p:cNvPr id="27" name="Shape 7">
              <a:extLst>
                <a:ext uri="{FF2B5EF4-FFF2-40B4-BE49-F238E27FC236}">
                  <a16:creationId xmlns:a16="http://schemas.microsoft.com/office/drawing/2014/main" id="{3A7965E2-88DF-97B5-DD70-163F52945571}"/>
                </a:ext>
              </a:extLst>
            </p:cNvPr>
            <p:cNvSpPr/>
            <p:nvPr/>
          </p:nvSpPr>
          <p:spPr>
            <a:xfrm>
              <a:off x="7676802" y="1219337"/>
              <a:ext cx="7075494" cy="2598492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55D52A-0F7A-ADE3-19CC-A8D4B1F1BD6B}"/>
                </a:ext>
              </a:extLst>
            </p:cNvPr>
            <p:cNvSpPr txBox="1"/>
            <p:nvPr/>
          </p:nvSpPr>
          <p:spPr>
            <a:xfrm>
              <a:off x="8549058" y="1393820"/>
              <a:ext cx="2536471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400" dirty="0"/>
                <a:t>Evaluation Example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433946-78E8-666E-EE17-BBE62284B52C}"/>
                </a:ext>
              </a:extLst>
            </p:cNvPr>
            <p:cNvSpPr txBox="1"/>
            <p:nvPr/>
          </p:nvSpPr>
          <p:spPr>
            <a:xfrm>
              <a:off x="7772774" y="1918739"/>
              <a:ext cx="7075495" cy="170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b="1" dirty="0"/>
                <a:t>Prompt:</a:t>
              </a:r>
              <a:r>
                <a:rPr lang="en-US" sz="2100" dirty="0"/>
                <a:t> “</a:t>
              </a:r>
              <a:r>
                <a:rPr lang="en-US" sz="2100" i="1" dirty="0"/>
                <a:t>An angry penguin holds ice and wears a monocle</a:t>
              </a:r>
              <a:r>
                <a:rPr lang="en-US" sz="2100" dirty="0"/>
                <a:t>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b="1" dirty="0"/>
                <a:t>Target vector:</a:t>
              </a:r>
              <a:br>
                <a:rPr lang="en-US" sz="2100" b="1" dirty="0"/>
              </a:br>
              <a:r>
                <a:rPr lang="en-US" sz="2100" dirty="0"/>
                <a:t>→ { penguin: 1.0, angry: 0.9, ice: 0.4, monocle: 0.4 }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b="1" dirty="0"/>
                <a:t>Top chromosomes:</a:t>
              </a:r>
              <a:br>
                <a:rPr lang="en-US" sz="2100" b="1" dirty="0"/>
              </a:br>
              <a:r>
                <a:rPr lang="en-US" sz="2100" dirty="0"/>
                <a:t>[🈂, 😠, 🧊, ⏏], [👿, 🐧, 🍧, </a:t>
              </a:r>
              <a:r>
                <a:rPr lang="ja-JP" altLang="en-US" sz="2100"/>
                <a:t>サ</a:t>
              </a:r>
              <a:r>
                <a:rPr lang="en-US" altLang="ja-JP" sz="2100" dirty="0"/>
                <a:t>], </a:t>
              </a:r>
              <a:r>
                <a:rPr lang="en-US" sz="2100" dirty="0"/>
                <a:t>[💪, 🐧, 🤬, 🍧]</a:t>
              </a:r>
              <a:endParaRPr lang="en-US" altLang="ja-JP" sz="21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FE8974-DA4B-0FA2-D55C-376F1BD4EA38}"/>
              </a:ext>
            </a:extLst>
          </p:cNvPr>
          <p:cNvGrpSpPr/>
          <p:nvPr/>
        </p:nvGrpSpPr>
        <p:grpSpPr>
          <a:xfrm>
            <a:off x="9140454" y="1731385"/>
            <a:ext cx="5151279" cy="4222453"/>
            <a:chOff x="5826922" y="3767711"/>
            <a:chExt cx="8401481" cy="411908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41385FE-76CC-D4CD-BD6A-5F6D719F4986}"/>
                </a:ext>
              </a:extLst>
            </p:cNvPr>
            <p:cNvGrpSpPr/>
            <p:nvPr/>
          </p:nvGrpSpPr>
          <p:grpSpPr>
            <a:xfrm>
              <a:off x="5826922" y="3767711"/>
              <a:ext cx="8401481" cy="4119088"/>
              <a:chOff x="7748231" y="1219336"/>
              <a:chExt cx="8401481" cy="4119088"/>
            </a:xfrm>
          </p:grpSpPr>
          <p:sp>
            <p:nvSpPr>
              <p:cNvPr id="21" name="Shape 7">
                <a:extLst>
                  <a:ext uri="{FF2B5EF4-FFF2-40B4-BE49-F238E27FC236}">
                    <a16:creationId xmlns:a16="http://schemas.microsoft.com/office/drawing/2014/main" id="{7F757244-4422-AA7A-ED57-B49B673FD2BD}"/>
                  </a:ext>
                </a:extLst>
              </p:cNvPr>
              <p:cNvSpPr/>
              <p:nvPr/>
            </p:nvSpPr>
            <p:spPr>
              <a:xfrm>
                <a:off x="7748231" y="1219336"/>
                <a:ext cx="8401481" cy="4119088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F895E-7337-5AA3-B46D-C8C7F3BB473F}"/>
                  </a:ext>
                </a:extLst>
              </p:cNvPr>
              <p:cNvSpPr txBox="1"/>
              <p:nvPr/>
            </p:nvSpPr>
            <p:spPr>
              <a:xfrm>
                <a:off x="8824288" y="1358153"/>
                <a:ext cx="4042453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sz="2400" dirty="0"/>
                  <a:t>Observations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C3724D-D49F-9FB6-B85D-79D08CC965BB}"/>
                  </a:ext>
                </a:extLst>
              </p:cNvPr>
              <p:cNvSpPr txBox="1"/>
              <p:nvPr/>
            </p:nvSpPr>
            <p:spPr>
              <a:xfrm>
                <a:off x="7772775" y="1918739"/>
                <a:ext cx="7686503" cy="32426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Fuzzy similarity and keyword coverage improve over time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Initial results had noise (🈂, </a:t>
                </a:r>
                <a:r>
                  <a:rPr lang="ja-JP" altLang="en-US" sz="2100"/>
                  <a:t>サ</a:t>
                </a:r>
                <a:r>
                  <a:rPr lang="en-US" altLang="ja-JP" sz="21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Later chromosomes consistently include: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1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1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1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Monocle is often missed → rare in dataset or weakly linked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C7309F-25F0-D2C1-4231-22A79FFC0B55}"/>
                </a:ext>
              </a:extLst>
            </p:cNvPr>
            <p:cNvSpPr txBox="1"/>
            <p:nvPr/>
          </p:nvSpPr>
          <p:spPr>
            <a:xfrm>
              <a:off x="6359551" y="6021197"/>
              <a:ext cx="4585880" cy="1061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🐧 → penguin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🤬/😠/👿 → angry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🍧/🧊 → ice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CF44A8A-8942-09D3-3F73-37CC9490C2D5}"/>
              </a:ext>
            </a:extLst>
          </p:cNvPr>
          <p:cNvSpPr txBox="1"/>
          <p:nvPr/>
        </p:nvSpPr>
        <p:spPr>
          <a:xfrm>
            <a:off x="3350909" y="4560901"/>
            <a:ext cx="5575415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100" dirty="0"/>
              <a:t>     The GA achieved consistent alignment with 3 out of 4 target concepts. Rare keywords remained    </a:t>
            </a:r>
            <a:r>
              <a:rPr lang="en-US" sz="2100" dirty="0">
                <a:solidFill>
                  <a:srgbClr val="FAF7F7"/>
                </a:solidFill>
              </a:rPr>
              <a:t>___</a:t>
            </a:r>
            <a:r>
              <a:rPr lang="en-US" sz="2100" dirty="0"/>
              <a:t>underrepresented due to dataset sparsity and  </a:t>
            </a:r>
            <a:r>
              <a:rPr lang="en-US" sz="2100" dirty="0">
                <a:solidFill>
                  <a:srgbClr val="FAF7F7"/>
                </a:solidFill>
              </a:rPr>
              <a:t>______</a:t>
            </a:r>
            <a:r>
              <a:rPr lang="en-US" sz="2100" dirty="0"/>
              <a:t>search bias. </a:t>
            </a:r>
          </a:p>
        </p:txBody>
      </p:sp>
      <p:pic>
        <p:nvPicPr>
          <p:cNvPr id="35" name="Picture 14">
            <a:extLst>
              <a:ext uri="{FF2B5EF4-FFF2-40B4-BE49-F238E27FC236}">
                <a16:creationId xmlns:a16="http://schemas.microsoft.com/office/drawing/2014/main" id="{F3B50CD1-A987-5C0D-E453-BDAB624A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694" y="4482515"/>
            <a:ext cx="485617" cy="48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Ç">
            <a:extLst>
              <a:ext uri="{FF2B5EF4-FFF2-40B4-BE49-F238E27FC236}">
                <a16:creationId xmlns:a16="http://schemas.microsoft.com/office/drawing/2014/main" id="{DFE05CEB-8D21-3BBD-213B-773177B838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-3835830" y="4682620"/>
            <a:ext cx="12964517" cy="375842"/>
          </a:xfrm>
          <a:prstGeom prst="rect">
            <a:avLst/>
          </a:prstGeom>
          <a:solidFill>
            <a:srgbClr val="D376AA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endParaRPr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103EBAF-4FC6-4965-507B-C5746958D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6" t="1523" r="14111" b="30743"/>
          <a:stretch>
            <a:fillRect/>
          </a:stretch>
        </p:blipFill>
        <p:spPr bwMode="auto">
          <a:xfrm>
            <a:off x="1990776" y="1731385"/>
            <a:ext cx="702130" cy="67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20488377-92FC-EA93-1643-D9F1AE691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t="18919" r="20193" b="26126"/>
          <a:stretch>
            <a:fillRect/>
          </a:stretch>
        </p:blipFill>
        <p:spPr bwMode="auto">
          <a:xfrm>
            <a:off x="9255988" y="1845272"/>
            <a:ext cx="422084" cy="41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70548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 0"/>
          <p:cNvSpPr txBox="1"/>
          <p:nvPr/>
        </p:nvSpPr>
        <p:spPr>
          <a:xfrm>
            <a:off x="308589" y="414403"/>
            <a:ext cx="8229416" cy="14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Arranging Emojis with Deep Reinforcement Learning</a:t>
            </a:r>
          </a:p>
        </p:txBody>
      </p:sp>
      <p:pic>
        <p:nvPicPr>
          <p:cNvPr id="316" name="pasted-movie.png" descr="pasted-movie.png"/>
          <p:cNvPicPr>
            <a:picLocks noChangeAspect="1"/>
          </p:cNvPicPr>
          <p:nvPr/>
        </p:nvPicPr>
        <p:blipFill>
          <a:blip r:embed="rId2"/>
          <a:srcRect l="34023" t="85" r="29794" b="85"/>
          <a:stretch>
            <a:fillRect/>
          </a:stretch>
        </p:blipFill>
        <p:spPr>
          <a:xfrm>
            <a:off x="9352774" y="-98561"/>
            <a:ext cx="5403780" cy="8393508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Ç"/>
          <p:cNvSpPr/>
          <p:nvPr/>
        </p:nvSpPr>
        <p:spPr>
          <a:xfrm rot="16200000">
            <a:off x="2723186" y="4800445"/>
            <a:ext cx="13209984" cy="382958"/>
          </a:xfrm>
          <a:prstGeom prst="rect">
            <a:avLst/>
          </a:prstGeom>
          <a:solidFill>
            <a:srgbClr val="5A8D9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r>
              <a:t>Ç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568642-7A9D-4AFC-5BF6-34D27C938C14}"/>
              </a:ext>
            </a:extLst>
          </p:cNvPr>
          <p:cNvGrpSpPr/>
          <p:nvPr/>
        </p:nvGrpSpPr>
        <p:grpSpPr>
          <a:xfrm>
            <a:off x="246720" y="2312014"/>
            <a:ext cx="8121168" cy="2393270"/>
            <a:chOff x="180940" y="1869950"/>
            <a:chExt cx="8121168" cy="239327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1DEADEB-4888-3288-E9E7-6CA1FBDE4462}"/>
                </a:ext>
              </a:extLst>
            </p:cNvPr>
            <p:cNvGrpSpPr/>
            <p:nvPr/>
          </p:nvGrpSpPr>
          <p:grpSpPr>
            <a:xfrm>
              <a:off x="180940" y="1869950"/>
              <a:ext cx="8121168" cy="2393270"/>
              <a:chOff x="237455" y="1752530"/>
              <a:chExt cx="8121168" cy="2349232"/>
            </a:xfrm>
          </p:grpSpPr>
          <p:sp>
            <p:nvSpPr>
              <p:cNvPr id="3" name="Shape 7">
                <a:extLst>
                  <a:ext uri="{FF2B5EF4-FFF2-40B4-BE49-F238E27FC236}">
                    <a16:creationId xmlns:a16="http://schemas.microsoft.com/office/drawing/2014/main" id="{E7438E60-84A3-2FC6-B7BF-18DA34B24516}"/>
                  </a:ext>
                </a:extLst>
              </p:cNvPr>
              <p:cNvSpPr/>
              <p:nvPr/>
            </p:nvSpPr>
            <p:spPr>
              <a:xfrm>
                <a:off x="237455" y="1752530"/>
                <a:ext cx="7544225" cy="2349232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C3A2A5-2451-FBDB-79F2-D899BBE7B4CF}"/>
                  </a:ext>
                </a:extLst>
              </p:cNvPr>
              <p:cNvSpPr txBox="1"/>
              <p:nvPr/>
            </p:nvSpPr>
            <p:spPr>
              <a:xfrm>
                <a:off x="1208658" y="1883678"/>
                <a:ext cx="3105221" cy="4531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sz="2400" dirty="0"/>
                  <a:t>Overview of the Task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D8C570-A4B8-F8DB-AA2F-877C52C72B9E}"/>
                  </a:ext>
                </a:extLst>
              </p:cNvPr>
              <p:cNvSpPr txBox="1"/>
              <p:nvPr/>
            </p:nvSpPr>
            <p:spPr>
              <a:xfrm>
                <a:off x="353971" y="2425035"/>
                <a:ext cx="8004652" cy="16767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Objective: Compose a meaningful image using selected emojis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Agent learns: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100" dirty="0"/>
              </a:p>
              <a:p>
                <a:endParaRPr lang="en-US" sz="21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The goal is to reflect the semantic + spatial intent of the prompt</a:t>
                </a:r>
                <a:endParaRPr lang="en-US" sz="2000" dirty="0"/>
              </a:p>
            </p:txBody>
          </p:sp>
        </p:grpSp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50585958-85BD-6EC9-8933-280EFC9ADA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33" t="23920" r="21152" b="21928"/>
            <a:stretch>
              <a:fillRect/>
            </a:stretch>
          </p:blipFill>
          <p:spPr bwMode="auto">
            <a:xfrm>
              <a:off x="359325" y="1960543"/>
              <a:ext cx="569559" cy="504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E3134C-8FB5-802A-D1A0-9CE36AAB217B}"/>
                </a:ext>
              </a:extLst>
            </p:cNvPr>
            <p:cNvSpPr txBox="1"/>
            <p:nvPr/>
          </p:nvSpPr>
          <p:spPr>
            <a:xfrm>
              <a:off x="583391" y="3177583"/>
              <a:ext cx="5011376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Where to place each emoji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What size, layer, crop, and color to apply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D4E0F0-DF64-6D87-CADA-DA7C2F77DE0C}"/>
              </a:ext>
            </a:extLst>
          </p:cNvPr>
          <p:cNvGrpSpPr/>
          <p:nvPr/>
        </p:nvGrpSpPr>
        <p:grpSpPr>
          <a:xfrm>
            <a:off x="246720" y="4967416"/>
            <a:ext cx="7277940" cy="3179385"/>
            <a:chOff x="4542085" y="1956125"/>
            <a:chExt cx="7277940" cy="31793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E278BB6-C112-EA25-4573-603D87982DB6}"/>
                </a:ext>
              </a:extLst>
            </p:cNvPr>
            <p:cNvGrpSpPr/>
            <p:nvPr/>
          </p:nvGrpSpPr>
          <p:grpSpPr>
            <a:xfrm>
              <a:off x="4542085" y="1956125"/>
              <a:ext cx="7277940" cy="3179385"/>
              <a:chOff x="237455" y="1837118"/>
              <a:chExt cx="7277940" cy="3120881"/>
            </a:xfrm>
          </p:grpSpPr>
          <p:sp>
            <p:nvSpPr>
              <p:cNvPr id="12" name="Shape 7">
                <a:extLst>
                  <a:ext uri="{FF2B5EF4-FFF2-40B4-BE49-F238E27FC236}">
                    <a16:creationId xmlns:a16="http://schemas.microsoft.com/office/drawing/2014/main" id="{2744FA90-B487-C8C5-3E99-D3058A1F0FA1}"/>
                  </a:ext>
                </a:extLst>
              </p:cNvPr>
              <p:cNvSpPr/>
              <p:nvPr/>
            </p:nvSpPr>
            <p:spPr>
              <a:xfrm>
                <a:off x="237455" y="1837118"/>
                <a:ext cx="7277940" cy="3120881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DD3B69-EA40-F143-4705-784B196543AB}"/>
                  </a:ext>
                </a:extLst>
              </p:cNvPr>
              <p:cNvSpPr txBox="1"/>
              <p:nvPr/>
            </p:nvSpPr>
            <p:spPr>
              <a:xfrm>
                <a:off x="1208658" y="2019719"/>
                <a:ext cx="4828106" cy="4531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sz="2400" dirty="0" err="1"/>
                  <a:t>Environment:EmojiCompositionEnv</a:t>
                </a:r>
                <a:endParaRPr lang="en-US" sz="2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8F609F-BDB0-4A57-E3B8-2E20EF3D95CE}"/>
                  </a:ext>
                </a:extLst>
              </p:cNvPr>
              <p:cNvSpPr txBox="1"/>
              <p:nvPr/>
            </p:nvSpPr>
            <p:spPr>
              <a:xfrm>
                <a:off x="353971" y="2556201"/>
                <a:ext cx="7161424" cy="2401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Built using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Canvas: 256×256 RGB image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Max steps: 10 (1 emoji placement per step, agent may stop earlier)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Observation space: canvas image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Action space (8D continuous vector):</a:t>
                </a:r>
                <a:br>
                  <a:rPr lang="en-US" sz="2100" dirty="0"/>
                </a:br>
                <a:r>
                  <a:rPr lang="en-US" sz="2100" dirty="0"/>
                  <a:t>[</a:t>
                </a:r>
                <a:r>
                  <a:rPr lang="en-US" sz="2100" dirty="0" err="1"/>
                  <a:t>emoji_index</a:t>
                </a:r>
                <a:r>
                  <a:rPr lang="en-US" sz="2100" dirty="0"/>
                  <a:t>, x, y, size, layer, </a:t>
                </a:r>
                <a:r>
                  <a:rPr lang="en-US" sz="2100" dirty="0" err="1"/>
                  <a:t>crop_type</a:t>
                </a:r>
                <a:r>
                  <a:rPr lang="en-US" sz="2100" dirty="0"/>
                  <a:t>, </a:t>
                </a:r>
                <a:r>
                  <a:rPr lang="en-US" sz="2100" dirty="0" err="1"/>
                  <a:t>color_ref</a:t>
                </a:r>
                <a:r>
                  <a:rPr lang="en-US" sz="2100" dirty="0"/>
                  <a:t>, </a:t>
                </a:r>
                <a:r>
                  <a:rPr lang="en-US" sz="2100" dirty="0" err="1"/>
                  <a:t>stop_flag</a:t>
                </a:r>
                <a:r>
                  <a:rPr lang="en-US" sz="2100" dirty="0"/>
                  <a:t>]</a:t>
                </a:r>
              </a:p>
            </p:txBody>
          </p:sp>
        </p:grpSp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603BF3C2-3A93-B47F-3F4D-3A710E30A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470" y="2077518"/>
              <a:ext cx="526293" cy="526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6" name="Picture 6">
            <a:extLst>
              <a:ext uri="{FF2B5EF4-FFF2-40B4-BE49-F238E27FC236}">
                <a16:creationId xmlns:a16="http://schemas.microsoft.com/office/drawing/2014/main" id="{6E7AC13A-F917-A8BD-7BC8-C0D878C4F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6" y="5619047"/>
            <a:ext cx="2008094" cy="534489"/>
          </a:xfrm>
          <a:prstGeom prst="rect">
            <a:avLst/>
          </a:prstGeom>
          <a:noFill/>
          <a:effectLst>
            <a:glow rad="12700">
              <a:schemeClr val="bg1">
                <a:alpha val="37716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4295</TotalTime>
  <Words>1790</Words>
  <Application>Microsoft Macintosh PowerPoint</Application>
  <PresentationFormat>Custom</PresentationFormat>
  <Paragraphs>275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Panagiotis Papadopoulos</cp:lastModifiedBy>
  <cp:revision>102</cp:revision>
  <dcterms:modified xsi:type="dcterms:W3CDTF">2025-06-07T17:51:04Z</dcterms:modified>
</cp:coreProperties>
</file>